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267" r:id="rId4"/>
    <p:sldId id="261" r:id="rId5"/>
    <p:sldId id="283" r:id="rId6"/>
    <p:sldId id="282" r:id="rId7"/>
    <p:sldId id="262" r:id="rId8"/>
    <p:sldId id="279" r:id="rId9"/>
    <p:sldId id="278" r:id="rId10"/>
    <p:sldId id="271" r:id="rId11"/>
    <p:sldId id="280" r:id="rId12"/>
    <p:sldId id="263" r:id="rId13"/>
    <p:sldId id="264" r:id="rId14"/>
    <p:sldId id="265"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918"/>
  </p:normalViewPr>
  <p:slideViewPr>
    <p:cSldViewPr snapToGrid="0" snapToObjects="1">
      <p:cViewPr varScale="1">
        <p:scale>
          <a:sx n="93" d="100"/>
          <a:sy n="93" d="100"/>
        </p:scale>
        <p:origin x="2104"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E4D9D-3F25-AF41-B982-8D5521FFE581}" type="datetimeFigureOut">
              <a:rPr lang="en-US" smtClean="0"/>
              <a:t>9/26/17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219DD-3D68-084F-A0B3-BF9F9AD82C72}" type="slidenum">
              <a:rPr lang="en-US" smtClean="0"/>
              <a:t>‹#›</a:t>
            </a:fld>
            <a:endParaRPr lang="en-US"/>
          </a:p>
        </p:txBody>
      </p:sp>
    </p:spTree>
    <p:extLst>
      <p:ext uri="{BB962C8B-B14F-4D97-AF65-F5344CB8AC3E}">
        <p14:creationId xmlns:p14="http://schemas.microsoft.com/office/powerpoint/2010/main" val="83458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Intro </a:t>
            </a:r>
            <a:r>
              <a:rPr lang="mr-IN" dirty="0" smtClean="0"/>
              <a:t>–</a:t>
            </a:r>
            <a:r>
              <a:rPr lang="en-US" baseline="0" dirty="0" smtClean="0"/>
              <a:t> recognizing that everyone in the room is an advisor</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1</a:t>
            </a:fld>
            <a:endParaRPr lang="en-US"/>
          </a:p>
        </p:txBody>
      </p:sp>
    </p:spTree>
    <p:extLst>
      <p:ext uri="{BB962C8B-B14F-4D97-AF65-F5344CB8AC3E}">
        <p14:creationId xmlns:p14="http://schemas.microsoft.com/office/powerpoint/2010/main" val="167548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if I student comes to you and graduate school</a:t>
            </a:r>
            <a:r>
              <a:rPr lang="en-US" baseline="0" dirty="0" smtClean="0"/>
              <a:t> is an interest, what can you do next.  First, suggest that the student look for the right program and/or advisor (this is MUCH different from finding an undergraduate institution).  Here are some ways that can be done</a:t>
            </a:r>
            <a:r>
              <a:rPr lang="mr-IN" baseline="0" dirty="0" smtClean="0"/>
              <a:t>…</a:t>
            </a:r>
            <a:r>
              <a:rPr lang="en-US" baseline="0" dirty="0" smtClean="0"/>
              <a:t>  But there are a few red flags</a:t>
            </a:r>
            <a:r>
              <a:rPr lang="mr-IN" baseline="0" dirty="0" smtClean="0"/>
              <a:t>…</a:t>
            </a:r>
            <a:r>
              <a:rPr lang="en-US" baseline="0" dirty="0" smtClean="0"/>
              <a:t>.</a:t>
            </a:r>
          </a:p>
          <a:p>
            <a:endParaRPr lang="en-US" baseline="0" dirty="0" smtClean="0"/>
          </a:p>
          <a:p>
            <a:r>
              <a:rPr lang="en-US" baseline="0" dirty="0" smtClean="0"/>
              <a:t>It is also really important to recommend that students Google themselves, just as a potential advisor is likely to do.  Do they like what they see about themselves on Facebook or other social media?  Is it professional?</a:t>
            </a:r>
          </a:p>
          <a:p>
            <a:endParaRPr lang="en-US" baseline="0" dirty="0" smtClean="0"/>
          </a:p>
          <a:p>
            <a:r>
              <a:rPr lang="en-US" baseline="0" dirty="0" smtClean="0"/>
              <a:t>Finally, the student should always contact potential advisors (or the program) directly.  But this needs to be done in a personalized email.</a:t>
            </a:r>
          </a:p>
        </p:txBody>
      </p:sp>
      <p:sp>
        <p:nvSpPr>
          <p:cNvPr id="4" name="Slide Number Placeholder 3"/>
          <p:cNvSpPr>
            <a:spLocks noGrp="1"/>
          </p:cNvSpPr>
          <p:nvPr>
            <p:ph type="sldNum" sz="quarter" idx="10"/>
          </p:nvPr>
        </p:nvSpPr>
        <p:spPr/>
        <p:txBody>
          <a:bodyPr/>
          <a:lstStyle/>
          <a:p>
            <a:fld id="{90161E2D-E666-4B9E-BEDC-61CD7D204997}" type="slidenum">
              <a:rPr lang="en-US" smtClean="0"/>
              <a:t>10</a:t>
            </a:fld>
            <a:endParaRPr lang="en-US"/>
          </a:p>
        </p:txBody>
      </p:sp>
    </p:spTree>
    <p:extLst>
      <p:ext uri="{BB962C8B-B14F-4D97-AF65-F5344CB8AC3E}">
        <p14:creationId xmlns:p14="http://schemas.microsoft.com/office/powerpoint/2010/main" val="35517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Every program is different!  The GRE costs</a:t>
            </a:r>
            <a:r>
              <a:rPr lang="en-US" baseline="0" dirty="0" smtClean="0"/>
              <a:t> $205 right now for the General Test (some disciplines, especially in STEM, may require a subject test, but check first).  The GRE is also</a:t>
            </a:r>
            <a:r>
              <a:rPr lang="en-US" altLang="x-none" sz="1200" dirty="0" smtClean="0"/>
              <a:t> required by 8 of 10 MBA programs for business (instead of GMAT);</a:t>
            </a:r>
            <a:r>
              <a:rPr lang="en-US" altLang="x-none" sz="1200" baseline="0" dirty="0" smtClean="0"/>
              <a:t> the </a:t>
            </a:r>
            <a:r>
              <a:rPr lang="en-US" altLang="x-none" sz="1200" baseline="0" dirty="0" err="1" smtClean="0"/>
              <a:t>www.ets.org</a:t>
            </a:r>
            <a:r>
              <a:rPr lang="en-US" altLang="x-none" sz="1200" baseline="0" dirty="0" smtClean="0"/>
              <a:t> site has lots of free information for students!!</a:t>
            </a:r>
          </a:p>
          <a:p>
            <a:endParaRPr lang="en-US" altLang="x-none" sz="1200" baseline="0" dirty="0" smtClean="0"/>
          </a:p>
          <a:p>
            <a:r>
              <a:rPr lang="en-US" altLang="x-none" sz="1200" baseline="0" dirty="0" smtClean="0"/>
              <a:t>Students must ask faculty and others for STRONG letters of recommendation well in advance (at least 3-4 weeks) or the application deadline.</a:t>
            </a:r>
          </a:p>
          <a:p>
            <a:endParaRPr lang="en-US" altLang="x-none" sz="1200" baseline="0" dirty="0" smtClean="0"/>
          </a:p>
          <a:p>
            <a:r>
              <a:rPr lang="en-US" altLang="x-none" sz="1200" baseline="0" dirty="0" smtClean="0"/>
              <a:t>Apply!</a:t>
            </a:r>
          </a:p>
          <a:p>
            <a:endParaRPr lang="en-US" altLang="x-none" sz="1200" baseline="0" dirty="0" smtClean="0"/>
          </a:p>
          <a:p>
            <a:r>
              <a:rPr lang="en-US" altLang="x-none" sz="1200" baseline="0" dirty="0" smtClean="0"/>
              <a:t>Some programs offer recruiting visits or ask students to come interview on site.  Regardless, it is strongly recommend that students always visit the site where they may be spending the next 2-6 years of their life.</a:t>
            </a:r>
            <a:endParaRPr lang="en-US" altLang="x-none" sz="1200" dirty="0" smtClean="0"/>
          </a:p>
        </p:txBody>
      </p:sp>
      <p:sp>
        <p:nvSpPr>
          <p:cNvPr id="4" name="Slide Number Placeholder 3"/>
          <p:cNvSpPr>
            <a:spLocks noGrp="1"/>
          </p:cNvSpPr>
          <p:nvPr>
            <p:ph type="sldNum" sz="quarter" idx="10"/>
          </p:nvPr>
        </p:nvSpPr>
        <p:spPr/>
        <p:txBody>
          <a:bodyPr/>
          <a:lstStyle/>
          <a:p>
            <a:fld id="{90161E2D-E666-4B9E-BEDC-61CD7D204997}" type="slidenum">
              <a:rPr lang="en-US" smtClean="0"/>
              <a:t>11</a:t>
            </a:fld>
            <a:endParaRPr lang="en-US"/>
          </a:p>
        </p:txBody>
      </p:sp>
    </p:spTree>
    <p:extLst>
      <p:ext uri="{BB962C8B-B14F-4D97-AF65-F5344CB8AC3E}">
        <p14:creationId xmlns:p14="http://schemas.microsoft.com/office/powerpoint/2010/main" val="16519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 are other offices doing?  These are examples</a:t>
            </a:r>
            <a:r>
              <a:rPr lang="en-US" baseline="0" dirty="0" smtClean="0"/>
              <a:t> of activities engaging students in thinking about graduate school from around campus.</a:t>
            </a:r>
          </a:p>
          <a:p>
            <a:endParaRPr lang="en-US" baseline="0" dirty="0" smtClean="0"/>
          </a:p>
          <a:p>
            <a:r>
              <a:rPr lang="en-US" baseline="0" dirty="0" smtClean="0"/>
              <a:t>UC Graduate School (Amy Wheeler): T</a:t>
            </a:r>
            <a:r>
              <a:rPr lang="en-US" dirty="0" smtClean="0"/>
              <a:t>he 2018 GS Conference is scheduled for March 2, 2018 at TUC 4th floor and it would be greatly appreciated if you could share this information with UC advisors at the UC Advising Conference.  Our conference is intended for UC undergraduates, tristate university students, and returning adults to educate them on graduate education and resources. Students will explore options - for example why attend Graduate School and what should they study. We will focus on preparing for the Graduate School application - utilizing GRE Test Services, Academic Writing Center, Resume writing, etc. Then applying, Graduate School funding, and UC support services. There will be a registration site, food will be served and there will also be no cost to attend.</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12</a:t>
            </a:fld>
            <a:endParaRPr lang="en-US"/>
          </a:p>
        </p:txBody>
      </p:sp>
    </p:spTree>
    <p:extLst>
      <p:ext uri="{BB962C8B-B14F-4D97-AF65-F5344CB8AC3E}">
        <p14:creationId xmlns:p14="http://schemas.microsoft.com/office/powerpoint/2010/main" val="12694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Purdue Big Ten+</a:t>
            </a:r>
            <a:r>
              <a:rPr lang="en-US" baseline="0" dirty="0" smtClean="0"/>
              <a:t> Expo occurs in September </a:t>
            </a:r>
            <a:r>
              <a:rPr lang="mr-IN" baseline="0" dirty="0" smtClean="0"/>
              <a:t>–</a:t>
            </a:r>
            <a:r>
              <a:rPr lang="en-US" baseline="0" dirty="0" smtClean="0"/>
              <a:t> a great opportunity for students to learn more about the application process and to meet reps from over 80 programs nationwide.</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13</a:t>
            </a:fld>
            <a:endParaRPr lang="en-US"/>
          </a:p>
        </p:txBody>
      </p:sp>
    </p:spTree>
    <p:extLst>
      <p:ext uri="{BB962C8B-B14F-4D97-AF65-F5344CB8AC3E}">
        <p14:creationId xmlns:p14="http://schemas.microsoft.com/office/powerpoint/2010/main" val="125366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Final</a:t>
            </a:r>
            <a:r>
              <a:rPr lang="en-US" baseline="0" dirty="0" smtClean="0"/>
              <a:t> Tips</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14</a:t>
            </a:fld>
            <a:endParaRPr lang="en-US"/>
          </a:p>
        </p:txBody>
      </p:sp>
    </p:spTree>
    <p:extLst>
      <p:ext uri="{BB962C8B-B14F-4D97-AF65-F5344CB8AC3E}">
        <p14:creationId xmlns:p14="http://schemas.microsoft.com/office/powerpoint/2010/main" val="35210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15</a:t>
            </a:fld>
            <a:endParaRPr lang="en-US"/>
          </a:p>
        </p:txBody>
      </p:sp>
    </p:spTree>
    <p:extLst>
      <p:ext uri="{BB962C8B-B14F-4D97-AF65-F5344CB8AC3E}">
        <p14:creationId xmlns:p14="http://schemas.microsoft.com/office/powerpoint/2010/main" val="154540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Garamond" panose="02020404030301010803" pitchFamily="18" charset="0"/>
              </a:rPr>
              <a:t>Advisors</a:t>
            </a:r>
            <a:r>
              <a:rPr lang="en-US" baseline="0" dirty="0" smtClean="0">
                <a:latin typeface="Garamond" panose="02020404030301010803" pitchFamily="18" charset="0"/>
              </a:rPr>
              <a:t> play a critical role in guiding students through the undergraduate process.  As advisors, our focus is on ensuring that students have a productive undergraduate experience and are able to navigate the system successfully.  Examples of advisor responsibilities:</a:t>
            </a:r>
            <a:endParaRPr lang="en-US" dirty="0" smtClean="0">
              <a:latin typeface="Garamond" panose="02020404030301010803" pitchFamily="18" charset="0"/>
            </a:endParaRPr>
          </a:p>
          <a:p>
            <a:pPr marL="171450" indent="-171450">
              <a:buFontTx/>
              <a:buChar char="-"/>
            </a:pPr>
            <a:r>
              <a:rPr lang="en-US" dirty="0" smtClean="0"/>
              <a:t>Helping students</a:t>
            </a:r>
            <a:r>
              <a:rPr lang="en-US" baseline="0" dirty="0" smtClean="0"/>
              <a:t> n</a:t>
            </a:r>
            <a:r>
              <a:rPr lang="en-US" dirty="0" smtClean="0"/>
              <a:t>avigating course</a:t>
            </a:r>
            <a:r>
              <a:rPr lang="en-US" baseline="0" dirty="0" smtClean="0"/>
              <a:t> choices</a:t>
            </a:r>
            <a:endParaRPr lang="en-US" dirty="0" smtClean="0"/>
          </a:p>
          <a:p>
            <a:pPr marL="171450" indent="-171450">
              <a:buFontTx/>
              <a:buChar char="-"/>
            </a:pPr>
            <a:r>
              <a:rPr lang="en-US" dirty="0" smtClean="0"/>
              <a:t>Providing support</a:t>
            </a:r>
            <a:r>
              <a:rPr lang="en-US" baseline="0" dirty="0" smtClean="0"/>
              <a:t> and encouragement</a:t>
            </a:r>
          </a:p>
          <a:p>
            <a:pPr marL="171450" indent="-171450">
              <a:buFontTx/>
              <a:buChar char="-"/>
            </a:pPr>
            <a:r>
              <a:rPr lang="en-US" baseline="0" dirty="0" smtClean="0"/>
              <a:t>Etc.</a:t>
            </a:r>
          </a:p>
          <a:p>
            <a:pPr marL="0" indent="0">
              <a:buFontTx/>
              <a:buNone/>
            </a:pPr>
            <a:r>
              <a:rPr lang="en-US" baseline="0" dirty="0" smtClean="0"/>
              <a:t>In other words, our responsibilities are primarily focused on enhancing student success while they are undergraduates at UC, and much less so on preparing students for what happens afterwards.</a:t>
            </a:r>
          </a:p>
          <a:p>
            <a:pPr marL="0" indent="0">
              <a:buFontTx/>
              <a:buNone/>
            </a:pPr>
            <a:endParaRPr lang="en-US" baseline="0" dirty="0" smtClean="0"/>
          </a:p>
          <a:p>
            <a:pPr marL="0" indent="0">
              <a:buFontTx/>
              <a:buNone/>
            </a:pPr>
            <a:r>
              <a:rPr lang="en-US" b="1" baseline="0" dirty="0" smtClean="0"/>
              <a:t>Tara’s Talk: Advising Conservations:</a:t>
            </a:r>
          </a:p>
          <a:p>
            <a:pPr marL="0" indent="0">
              <a:buFontTx/>
              <a:buNone/>
            </a:pPr>
            <a:r>
              <a:rPr lang="en-US" baseline="0" dirty="0" smtClean="0"/>
              <a:t>Informational (Type 1) </a:t>
            </a:r>
            <a:r>
              <a:rPr lang="mr-IN" baseline="0" dirty="0" smtClean="0"/>
              <a:t>–</a:t>
            </a:r>
            <a:r>
              <a:rPr lang="en-US" baseline="0" dirty="0" smtClean="0"/>
              <a:t> can be delivered with technology</a:t>
            </a:r>
          </a:p>
          <a:p>
            <a:pPr marL="0" indent="0">
              <a:buFontTx/>
              <a:buNone/>
            </a:pPr>
            <a:r>
              <a:rPr lang="en-US" baseline="0" dirty="0" smtClean="0"/>
              <a:t>About the Individual Student (Type 2) </a:t>
            </a:r>
            <a:r>
              <a:rPr lang="mr-IN" baseline="0" dirty="0" smtClean="0"/>
              <a:t>–</a:t>
            </a:r>
            <a:r>
              <a:rPr lang="en-US" baseline="0" dirty="0" smtClean="0"/>
              <a:t> passions and interests, strengths, areas of improvement, level and types of engagement in the life of the university</a:t>
            </a:r>
          </a:p>
          <a:p>
            <a:pPr marL="0" indent="0">
              <a:buFontTx/>
              <a:buNone/>
            </a:pPr>
            <a:r>
              <a:rPr lang="en-US" baseline="0" dirty="0" smtClean="0"/>
              <a:t>About the Future (Type 3) </a:t>
            </a:r>
            <a:r>
              <a:rPr lang="mr-IN" baseline="0" dirty="0" smtClean="0"/>
              <a:t>–</a:t>
            </a:r>
            <a:r>
              <a:rPr lang="en-US" baseline="0" dirty="0" smtClean="0"/>
              <a:t> Goal-setting and posing questions, What do you want your future to be? What steps do you need to take to make this future a reality?  How can we help you reach your goals?</a:t>
            </a:r>
          </a:p>
          <a:p>
            <a:pPr marL="0" indent="0">
              <a:buFontTx/>
              <a:buNone/>
            </a:pPr>
            <a:endParaRPr lang="en-US" baseline="0" dirty="0" smtClean="0"/>
          </a:p>
          <a:p>
            <a:pPr marL="0" indent="0">
              <a:buFontTx/>
              <a:buNone/>
            </a:pPr>
            <a:r>
              <a:rPr lang="en-US" baseline="0" dirty="0" smtClean="0"/>
              <a:t>Books:  </a:t>
            </a:r>
            <a:r>
              <a:rPr lang="en-US" i="1" baseline="0" dirty="0" smtClean="0"/>
              <a:t>Find Your Why</a:t>
            </a:r>
            <a:r>
              <a:rPr lang="en-US" i="0" baseline="0" dirty="0" smtClean="0"/>
              <a:t>  and </a:t>
            </a:r>
            <a:r>
              <a:rPr lang="en-US" i="1" baseline="0" dirty="0" smtClean="0"/>
              <a:t>Callings</a:t>
            </a:r>
            <a:endParaRPr lang="en-US" baseline="0" dirty="0" smtClean="0"/>
          </a:p>
        </p:txBody>
      </p:sp>
      <p:sp>
        <p:nvSpPr>
          <p:cNvPr id="4" name="Slide Number Placeholder 3"/>
          <p:cNvSpPr>
            <a:spLocks noGrp="1"/>
          </p:cNvSpPr>
          <p:nvPr>
            <p:ph type="sldNum" sz="quarter" idx="10"/>
          </p:nvPr>
        </p:nvSpPr>
        <p:spPr/>
        <p:txBody>
          <a:bodyPr/>
          <a:lstStyle/>
          <a:p>
            <a:fld id="{90161E2D-E666-4B9E-BEDC-61CD7D204997}" type="slidenum">
              <a:rPr lang="en-US" smtClean="0"/>
              <a:t>2</a:t>
            </a:fld>
            <a:endParaRPr lang="en-US"/>
          </a:p>
        </p:txBody>
      </p:sp>
    </p:spTree>
    <p:extLst>
      <p:ext uri="{BB962C8B-B14F-4D97-AF65-F5344CB8AC3E}">
        <p14:creationId xmlns:p14="http://schemas.microsoft.com/office/powerpoint/2010/main" val="38759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But can we do a better job of better advising and supporting our students to excel in their careers once they leave</a:t>
            </a:r>
            <a:r>
              <a:rPr lang="en-US" baseline="0" dirty="0" smtClean="0"/>
              <a:t> </a:t>
            </a:r>
            <a:r>
              <a:rPr lang="en-US" dirty="0" smtClean="0"/>
              <a:t>their college experience?  How can we help them to soar in the next steps of their lives?</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3</a:t>
            </a:fld>
            <a:endParaRPr lang="en-US"/>
          </a:p>
        </p:txBody>
      </p:sp>
    </p:spTree>
    <p:extLst>
      <p:ext uri="{BB962C8B-B14F-4D97-AF65-F5344CB8AC3E}">
        <p14:creationId xmlns:p14="http://schemas.microsoft.com/office/powerpoint/2010/main" val="138898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Garamond" panose="02020404030301010803" pitchFamily="18" charset="0"/>
              </a:rPr>
              <a:t>Preparing students for what is next</a:t>
            </a:r>
          </a:p>
          <a:p>
            <a:r>
              <a:rPr lang="en-US" dirty="0" smtClean="0">
                <a:latin typeface="Garamond" panose="02020404030301010803" pitchFamily="18" charset="0"/>
              </a:rPr>
              <a:t>How to engage in the advising/conversation</a:t>
            </a:r>
          </a:p>
          <a:p>
            <a:r>
              <a:rPr lang="en-US" dirty="0" smtClean="0">
                <a:latin typeface="Garamond" panose="02020404030301010803" pitchFamily="18" charset="0"/>
              </a:rPr>
              <a:t>Grad</a:t>
            </a:r>
            <a:r>
              <a:rPr lang="en-US" baseline="0" dirty="0" smtClean="0">
                <a:latin typeface="Garamond" panose="02020404030301010803" pitchFamily="18" charset="0"/>
              </a:rPr>
              <a:t> school is not for everyone </a:t>
            </a:r>
            <a:r>
              <a:rPr lang="mr-IN" baseline="0" dirty="0" smtClean="0">
                <a:latin typeface="Garamond" panose="02020404030301010803" pitchFamily="18" charset="0"/>
              </a:rPr>
              <a:t>–</a:t>
            </a:r>
            <a:r>
              <a:rPr lang="en-US" baseline="0" dirty="0" smtClean="0">
                <a:latin typeface="Garamond" panose="02020404030301010803" pitchFamily="18" charset="0"/>
              </a:rPr>
              <a:t> but if so, how do you engage more deeply in that conversation?</a:t>
            </a:r>
          </a:p>
        </p:txBody>
      </p:sp>
      <p:sp>
        <p:nvSpPr>
          <p:cNvPr id="4" name="Slide Number Placeholder 3"/>
          <p:cNvSpPr>
            <a:spLocks noGrp="1"/>
          </p:cNvSpPr>
          <p:nvPr>
            <p:ph type="sldNum" sz="quarter" idx="10"/>
          </p:nvPr>
        </p:nvSpPr>
        <p:spPr/>
        <p:txBody>
          <a:bodyPr/>
          <a:lstStyle/>
          <a:p>
            <a:fld id="{90161E2D-E666-4B9E-BEDC-61CD7D204997}" type="slidenum">
              <a:rPr lang="en-US" smtClean="0"/>
              <a:t>4</a:t>
            </a:fld>
            <a:endParaRPr lang="en-US"/>
          </a:p>
        </p:txBody>
      </p:sp>
    </p:spTree>
    <p:extLst>
      <p:ext uri="{BB962C8B-B14F-4D97-AF65-F5344CB8AC3E}">
        <p14:creationId xmlns:p14="http://schemas.microsoft.com/office/powerpoint/2010/main" val="126856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40000"/>
              </a:lnSpc>
            </a:pPr>
            <a:r>
              <a:rPr lang="en-US" altLang="x-none" i="1" dirty="0" smtClean="0"/>
              <a:t> What gets you excited?</a:t>
            </a:r>
          </a:p>
          <a:p>
            <a:pPr eaLnBrk="1" hangingPunct="1">
              <a:lnSpc>
                <a:spcPct val="140000"/>
              </a:lnSpc>
            </a:pPr>
            <a:r>
              <a:rPr lang="en-US" altLang="x-none" i="1" dirty="0" smtClean="0"/>
              <a:t> What do you think about first thing in the morning?</a:t>
            </a:r>
          </a:p>
          <a:p>
            <a:pPr eaLnBrk="1" hangingPunct="1">
              <a:lnSpc>
                <a:spcPct val="140000"/>
              </a:lnSpc>
            </a:pPr>
            <a:r>
              <a:rPr lang="en-US" altLang="x-none" i="1" dirty="0" smtClean="0"/>
              <a:t> Can you combine your interests?</a:t>
            </a:r>
          </a:p>
          <a:p>
            <a:pPr eaLnBrk="1" hangingPunct="1">
              <a:lnSpc>
                <a:spcPct val="140000"/>
              </a:lnSpc>
            </a:pPr>
            <a:endParaRPr lang="en-US" altLang="x-none" i="1" dirty="0" smtClean="0"/>
          </a:p>
          <a:p>
            <a:pPr marL="0" marR="0" indent="0" algn="l" defTabSz="914400" rtl="0" eaLnBrk="1" fontAlgn="auto" latinLnBrk="0" hangingPunct="1">
              <a:lnSpc>
                <a:spcPct val="140000"/>
              </a:lnSpc>
              <a:spcBef>
                <a:spcPts val="0"/>
              </a:spcBef>
              <a:spcAft>
                <a:spcPts val="0"/>
              </a:spcAft>
              <a:buClrTx/>
              <a:buSzTx/>
              <a:buFontTx/>
              <a:buNone/>
              <a:tabLst/>
              <a:defRPr/>
            </a:pPr>
            <a:r>
              <a:rPr lang="en-US" dirty="0" smtClean="0"/>
              <a:t>[Look</a:t>
            </a:r>
            <a:r>
              <a:rPr lang="en-US" baseline="0" dirty="0" smtClean="0"/>
              <a:t> at the handout and point out some sample questions that advisors can ask of their students]</a:t>
            </a:r>
            <a:endParaRPr lang="en-US" dirty="0" smtClean="0"/>
          </a:p>
          <a:p>
            <a:pPr eaLnBrk="1" hangingPunct="1">
              <a:lnSpc>
                <a:spcPct val="140000"/>
              </a:lnSpc>
            </a:pPr>
            <a:endParaRPr lang="en-US" altLang="x-none" i="1" dirty="0" smtClean="0"/>
          </a:p>
        </p:txBody>
      </p:sp>
      <p:sp>
        <p:nvSpPr>
          <p:cNvPr id="4" name="Slide Number Placeholder 3"/>
          <p:cNvSpPr>
            <a:spLocks noGrp="1"/>
          </p:cNvSpPr>
          <p:nvPr>
            <p:ph type="sldNum" sz="quarter" idx="10"/>
          </p:nvPr>
        </p:nvSpPr>
        <p:spPr/>
        <p:txBody>
          <a:bodyPr/>
          <a:lstStyle/>
          <a:p>
            <a:fld id="{DF0219DD-3D68-084F-A0B3-BF9F9AD82C72}" type="slidenum">
              <a:rPr lang="en-US" smtClean="0"/>
              <a:t>5</a:t>
            </a:fld>
            <a:endParaRPr lang="en-US"/>
          </a:p>
        </p:txBody>
      </p:sp>
    </p:spTree>
    <p:extLst>
      <p:ext uri="{BB962C8B-B14F-4D97-AF65-F5344CB8AC3E}">
        <p14:creationId xmlns:p14="http://schemas.microsoft.com/office/powerpoint/2010/main" val="212089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40000"/>
              </a:lnSpc>
            </a:pPr>
            <a:r>
              <a:rPr lang="en-US" i="0" dirty="0" smtClean="0"/>
              <a:t>Example of a student who followed his passions and combined</a:t>
            </a:r>
            <a:r>
              <a:rPr lang="en-US" i="0" baseline="0" dirty="0" smtClean="0"/>
              <a:t> his interests:  </a:t>
            </a:r>
            <a:r>
              <a:rPr lang="en-US" i="0" dirty="0" smtClean="0"/>
              <a:t>Zachary</a:t>
            </a:r>
            <a:r>
              <a:rPr lang="en-US" i="0" baseline="0" dirty="0" smtClean="0"/>
              <a:t> </a:t>
            </a:r>
            <a:r>
              <a:rPr lang="en-US" i="0" baseline="0" dirty="0" err="1" smtClean="0"/>
              <a:t>Copfer</a:t>
            </a:r>
            <a:r>
              <a:rPr lang="en-US" i="0" baseline="0" dirty="0" smtClean="0"/>
              <a:t> </a:t>
            </a:r>
            <a:r>
              <a:rPr lang="mr-IN" i="0" baseline="0" dirty="0" smtClean="0"/>
              <a:t>–</a:t>
            </a:r>
            <a:r>
              <a:rPr lang="en-US" i="0" baseline="0" dirty="0" smtClean="0"/>
              <a:t> a biologist who earned a MFA from DAAP in Film Studies; developed a new film media using </a:t>
            </a:r>
            <a:r>
              <a:rPr lang="en-US" i="1" baseline="0" dirty="0" smtClean="0"/>
              <a:t>E. coli</a:t>
            </a:r>
            <a:r>
              <a:rPr lang="en-US" i="0" baseline="0" dirty="0" smtClean="0"/>
              <a:t> bacteria, called “</a:t>
            </a:r>
            <a:r>
              <a:rPr lang="en-US" i="0" baseline="0" dirty="0" err="1" smtClean="0"/>
              <a:t>bacteriography</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DF0219DD-3D68-084F-A0B3-BF9F9AD82C72}" type="slidenum">
              <a:rPr lang="en-US" smtClean="0"/>
              <a:t>6</a:t>
            </a:fld>
            <a:endParaRPr lang="en-US"/>
          </a:p>
        </p:txBody>
      </p:sp>
    </p:spTree>
    <p:extLst>
      <p:ext uri="{BB962C8B-B14F-4D97-AF65-F5344CB8AC3E}">
        <p14:creationId xmlns:p14="http://schemas.microsoft.com/office/powerpoint/2010/main" val="127133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Go over the grad</a:t>
            </a:r>
            <a:r>
              <a:rPr lang="en-US" baseline="0" dirty="0" smtClean="0"/>
              <a:t> school basics here:</a:t>
            </a:r>
          </a:p>
          <a:p>
            <a:endParaRPr lang="en-US" baseline="0" dirty="0" smtClean="0"/>
          </a:p>
          <a:p>
            <a:pPr marL="228600" indent="-228600">
              <a:buAutoNum type="arabicParenR"/>
            </a:pPr>
            <a:r>
              <a:rPr lang="en-US" baseline="0" dirty="0" smtClean="0"/>
              <a:t>Graduate school can essentially be free in some fields because of salary stipends and full or partial tuition waivers.</a:t>
            </a:r>
          </a:p>
          <a:p>
            <a:pPr marL="228600" indent="-228600">
              <a:buAutoNum type="arabicParenR"/>
            </a:pPr>
            <a:r>
              <a:rPr lang="en-US" baseline="0" dirty="0" smtClean="0"/>
              <a:t>Different degree options with different times, etc.</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7</a:t>
            </a:fld>
            <a:endParaRPr lang="en-US"/>
          </a:p>
        </p:txBody>
      </p:sp>
    </p:spTree>
    <p:extLst>
      <p:ext uri="{BB962C8B-B14F-4D97-AF65-F5344CB8AC3E}">
        <p14:creationId xmlns:p14="http://schemas.microsoft.com/office/powerpoint/2010/main" val="42507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a:t>
            </a:r>
            <a:r>
              <a:rPr lang="en-US" baseline="0" dirty="0" smtClean="0"/>
              <a:t> a number of different types of </a:t>
            </a:r>
            <a:r>
              <a:rPr lang="en-US" baseline="0" dirty="0" err="1" smtClean="0"/>
              <a:t>postbacculaureate</a:t>
            </a:r>
            <a:r>
              <a:rPr lang="en-US" baseline="0" dirty="0" smtClean="0"/>
              <a:t> degrees that students can earn.  </a:t>
            </a:r>
            <a:endParaRPr lang="en-US" dirty="0"/>
          </a:p>
        </p:txBody>
      </p:sp>
      <p:sp>
        <p:nvSpPr>
          <p:cNvPr id="4" name="Slide Number Placeholder 3"/>
          <p:cNvSpPr>
            <a:spLocks noGrp="1"/>
          </p:cNvSpPr>
          <p:nvPr>
            <p:ph type="sldNum" sz="quarter" idx="10"/>
          </p:nvPr>
        </p:nvSpPr>
        <p:spPr/>
        <p:txBody>
          <a:bodyPr/>
          <a:lstStyle/>
          <a:p>
            <a:fld id="{DF0219DD-3D68-084F-A0B3-BF9F9AD82C72}" type="slidenum">
              <a:rPr lang="en-US" smtClean="0"/>
              <a:t>8</a:t>
            </a:fld>
            <a:endParaRPr lang="en-US"/>
          </a:p>
        </p:txBody>
      </p:sp>
    </p:spTree>
    <p:extLst>
      <p:ext uri="{BB962C8B-B14F-4D97-AF65-F5344CB8AC3E}">
        <p14:creationId xmlns:p14="http://schemas.microsoft.com/office/powerpoint/2010/main" val="151043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But</a:t>
            </a:r>
            <a:r>
              <a:rPr lang="mr-IN" dirty="0" smtClean="0"/>
              <a:t>…</a:t>
            </a:r>
            <a:r>
              <a:rPr lang="en-US" dirty="0" smtClean="0"/>
              <a:t>..students</a:t>
            </a:r>
            <a:r>
              <a:rPr lang="en-US" baseline="0" dirty="0" smtClean="0"/>
              <a:t> may need to be reminded that they need to determine which degree is right for them.</a:t>
            </a:r>
            <a:endParaRPr lang="en-US" dirty="0"/>
          </a:p>
        </p:txBody>
      </p:sp>
      <p:sp>
        <p:nvSpPr>
          <p:cNvPr id="4" name="Slide Number Placeholder 3"/>
          <p:cNvSpPr>
            <a:spLocks noGrp="1"/>
          </p:cNvSpPr>
          <p:nvPr>
            <p:ph type="sldNum" sz="quarter" idx="10"/>
          </p:nvPr>
        </p:nvSpPr>
        <p:spPr/>
        <p:txBody>
          <a:bodyPr/>
          <a:lstStyle/>
          <a:p>
            <a:fld id="{90161E2D-E666-4B9E-BEDC-61CD7D204997}" type="slidenum">
              <a:rPr lang="en-US" smtClean="0"/>
              <a:t>9</a:t>
            </a:fld>
            <a:endParaRPr lang="en-US"/>
          </a:p>
        </p:txBody>
      </p:sp>
    </p:spTree>
    <p:extLst>
      <p:ext uri="{BB962C8B-B14F-4D97-AF65-F5344CB8AC3E}">
        <p14:creationId xmlns:p14="http://schemas.microsoft.com/office/powerpoint/2010/main" val="53557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33CBB-A8DB-E746-951A-E38B9089A088}"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3CBB-A8DB-E746-951A-E38B9089A088}"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3CBB-A8DB-E746-951A-E38B9089A088}"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3CBB-A8DB-E746-951A-E38B9089A088}"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3CBB-A8DB-E746-951A-E38B9089A088}"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33CBB-A8DB-E746-951A-E38B9089A088}"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33CBB-A8DB-E746-951A-E38B9089A088}" type="datetimeFigureOut">
              <a:rPr lang="en-US" smtClean="0"/>
              <a:t>9/26/17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33CBB-A8DB-E746-951A-E38B9089A088}" type="datetimeFigureOut">
              <a:rPr lang="en-US" smtClean="0"/>
              <a:t>9/26/17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3CBB-A8DB-E746-951A-E38B9089A088}" type="datetimeFigureOut">
              <a:rPr lang="en-US" smtClean="0"/>
              <a:t>9/26/17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3CBB-A8DB-E746-951A-E38B9089A088}"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3CBB-A8DB-E746-951A-E38B9089A088}"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7A1A6-C99E-AB4C-9A96-4A3AE294E3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33CBB-A8DB-E746-951A-E38B9089A088}" type="datetimeFigureOut">
              <a:rPr lang="en-US" smtClean="0"/>
              <a:t>9/26/17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7A1A6-C99E-AB4C-9A96-4A3AE294E324}" type="slidenum">
              <a:rPr lang="en-US" smtClean="0"/>
              <a:t>‹#›</a:t>
            </a:fld>
            <a:endParaRPr lang="en-US"/>
          </a:p>
        </p:txBody>
      </p:sp>
    </p:spTree>
    <p:extLst>
      <p:ext uri="{BB962C8B-B14F-4D97-AF65-F5344CB8AC3E}">
        <p14:creationId xmlns:p14="http://schemas.microsoft.com/office/powerpoint/2010/main" val="2141875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tiff"/><Relationship Id="rId7"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0180" y="1436370"/>
            <a:ext cx="6576337" cy="2800767"/>
          </a:xfrm>
          <a:prstGeom prst="rect">
            <a:avLst/>
          </a:prstGeom>
          <a:noFill/>
        </p:spPr>
        <p:txBody>
          <a:bodyPr wrap="square" rtlCol="0">
            <a:spAutoFit/>
          </a:bodyPr>
          <a:lstStyle/>
          <a:p>
            <a:pPr algn="ctr"/>
            <a:r>
              <a:rPr lang="en-US" sz="4400" b="1" dirty="0" smtClean="0">
                <a:latin typeface="Arial" charset="0"/>
                <a:ea typeface="Arial" charset="0"/>
                <a:cs typeface="Arial" charset="0"/>
              </a:rPr>
              <a:t>Effectively Advising </a:t>
            </a:r>
          </a:p>
          <a:p>
            <a:pPr algn="ctr"/>
            <a:r>
              <a:rPr lang="en-US" sz="4400" b="1" dirty="0" smtClean="0">
                <a:latin typeface="Arial" charset="0"/>
                <a:ea typeface="Arial" charset="0"/>
                <a:cs typeface="Arial" charset="0"/>
              </a:rPr>
              <a:t>Undergraduates About</a:t>
            </a:r>
            <a:br>
              <a:rPr lang="en-US" sz="4400" b="1" dirty="0" smtClean="0">
                <a:latin typeface="Arial" charset="0"/>
                <a:ea typeface="Arial" charset="0"/>
                <a:cs typeface="Arial" charset="0"/>
              </a:rPr>
            </a:br>
            <a:r>
              <a:rPr lang="en-US" sz="4400" b="1" dirty="0" smtClean="0">
                <a:latin typeface="Arial" charset="0"/>
                <a:ea typeface="Arial" charset="0"/>
                <a:cs typeface="Arial" charset="0"/>
              </a:rPr>
              <a:t> Graduate School </a:t>
            </a:r>
          </a:p>
          <a:p>
            <a:pPr algn="ctr"/>
            <a:r>
              <a:rPr lang="en-US" sz="4400" b="1" dirty="0" smtClean="0">
                <a:latin typeface="Arial" charset="0"/>
                <a:ea typeface="Arial" charset="0"/>
                <a:cs typeface="Arial" charset="0"/>
              </a:rPr>
              <a:t>Opportunities</a:t>
            </a:r>
            <a:endParaRPr lang="en-US" sz="4400" b="1" dirty="0">
              <a:latin typeface="Arial" charset="0"/>
              <a:ea typeface="Arial" charset="0"/>
              <a:cs typeface="Arial" charset="0"/>
            </a:endParaRP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4" name="TextBox 3"/>
          <p:cNvSpPr txBox="1"/>
          <p:nvPr/>
        </p:nvSpPr>
        <p:spPr>
          <a:xfrm>
            <a:off x="1470501" y="4505498"/>
            <a:ext cx="6515694" cy="1308050"/>
          </a:xfrm>
          <a:prstGeom prst="rect">
            <a:avLst/>
          </a:prstGeom>
          <a:noFill/>
        </p:spPr>
        <p:txBody>
          <a:bodyPr wrap="none" rtlCol="0">
            <a:spAutoFit/>
          </a:bodyPr>
          <a:lstStyle/>
          <a:p>
            <a:r>
              <a:rPr lang="en-US" sz="3200" dirty="0" smtClean="0">
                <a:solidFill>
                  <a:schemeClr val="tx2"/>
                </a:solidFill>
                <a:latin typeface="Arial" charset="0"/>
                <a:ea typeface="Arial" charset="0"/>
                <a:cs typeface="Arial" charset="0"/>
              </a:rPr>
              <a:t>Theresa Culley &amp; Debbie Brawn</a:t>
            </a:r>
          </a:p>
          <a:p>
            <a:endParaRPr lang="en-US" sz="900" dirty="0">
              <a:solidFill>
                <a:schemeClr val="tx2"/>
              </a:solidFill>
              <a:latin typeface="Arial" charset="0"/>
              <a:ea typeface="Arial" charset="0"/>
              <a:cs typeface="Arial" charset="0"/>
            </a:endParaRPr>
          </a:p>
          <a:p>
            <a:r>
              <a:rPr lang="en-US" dirty="0" smtClean="0">
                <a:solidFill>
                  <a:schemeClr val="tx2"/>
                </a:solidFill>
                <a:latin typeface="Arial" charset="0"/>
                <a:ea typeface="Arial" charset="0"/>
                <a:cs typeface="Arial" charset="0"/>
              </a:rPr>
              <a:t>Nationally Competitive Awards    University Honors Program</a:t>
            </a:r>
          </a:p>
          <a:p>
            <a:r>
              <a:rPr lang="en-US" dirty="0">
                <a:solidFill>
                  <a:schemeClr val="tx2"/>
                </a:solidFill>
                <a:latin typeface="Arial" charset="0"/>
                <a:ea typeface="Arial" charset="0"/>
                <a:cs typeface="Arial" charset="0"/>
              </a:rPr>
              <a:t> </a:t>
            </a:r>
            <a:r>
              <a:rPr lang="en-US" dirty="0" smtClean="0">
                <a:solidFill>
                  <a:schemeClr val="tx2"/>
                </a:solidFill>
                <a:latin typeface="Arial" charset="0"/>
                <a:ea typeface="Arial" charset="0"/>
                <a:cs typeface="Arial" charset="0"/>
              </a:rPr>
              <a:t>       Biological Sciences</a:t>
            </a:r>
            <a:endParaRPr lang="en-US"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44827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16" name="TextBox 15"/>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Grad School Basics</a:t>
            </a:r>
            <a:endParaRPr lang="en-US" sz="4400" b="1" dirty="0">
              <a:solidFill>
                <a:schemeClr val="bg1"/>
              </a:solidFill>
              <a:latin typeface="Arial" charset="0"/>
              <a:ea typeface="Arial" charset="0"/>
              <a:cs typeface="Arial" charset="0"/>
            </a:endParaRPr>
          </a:p>
        </p:txBody>
      </p:sp>
      <p:sp>
        <p:nvSpPr>
          <p:cNvPr id="17" name="Text Box 15"/>
          <p:cNvSpPr txBox="1">
            <a:spLocks noChangeArrowheads="1"/>
          </p:cNvSpPr>
          <p:nvPr/>
        </p:nvSpPr>
        <p:spPr bwMode="auto">
          <a:xfrm>
            <a:off x="420736" y="1303903"/>
            <a:ext cx="84184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b="1" dirty="0" smtClean="0">
                <a:solidFill>
                  <a:srgbClr val="000000"/>
                </a:solidFill>
                <a:latin typeface="Arial" charset="0"/>
                <a:ea typeface="Arial" charset="0"/>
                <a:cs typeface="Arial" charset="0"/>
              </a:rPr>
              <a:t>Application Preparation:</a:t>
            </a:r>
            <a:endParaRPr lang="en-US" sz="2800" dirty="0">
              <a:solidFill>
                <a:srgbClr val="000000"/>
              </a:solidFill>
              <a:latin typeface="Arial" charset="0"/>
              <a:ea typeface="Arial" charset="0"/>
              <a:cs typeface="Arial" charset="0"/>
            </a:endParaRPr>
          </a:p>
        </p:txBody>
      </p:sp>
      <p:sp>
        <p:nvSpPr>
          <p:cNvPr id="18" name="TextBox 17"/>
          <p:cNvSpPr txBox="1"/>
          <p:nvPr/>
        </p:nvSpPr>
        <p:spPr>
          <a:xfrm>
            <a:off x="1124456" y="1904742"/>
            <a:ext cx="5987537" cy="3653308"/>
          </a:xfrm>
          <a:prstGeom prst="rect">
            <a:avLst/>
          </a:prstGeom>
          <a:noFill/>
        </p:spPr>
        <p:txBody>
          <a:bodyPr wrap="none">
            <a:spAutoFit/>
          </a:bodyPr>
          <a:lstStyle/>
          <a:p>
            <a:pPr marL="457200" indent="-457200">
              <a:lnSpc>
                <a:spcPct val="130000"/>
              </a:lnSpc>
              <a:buFont typeface="+mj-lt"/>
              <a:buAutoNum type="arabicParenR"/>
              <a:defRPr/>
            </a:pPr>
            <a:r>
              <a:rPr lang="en-US" sz="2400" dirty="0" smtClean="0">
                <a:latin typeface="Arial" charset="0"/>
                <a:ea typeface="Arial" charset="0"/>
                <a:cs typeface="Arial" charset="0"/>
              </a:rPr>
              <a:t>Find the right program and/or advisor</a:t>
            </a:r>
          </a:p>
          <a:p>
            <a:pPr marL="457200" indent="-457200">
              <a:lnSpc>
                <a:spcPct val="130000"/>
              </a:lnSpc>
              <a:buFont typeface="+mj-lt"/>
              <a:buAutoNum type="arabicParenR"/>
              <a:defRPr/>
            </a:pPr>
            <a:endParaRPr lang="en-US" sz="2400" dirty="0" smtClean="0">
              <a:latin typeface="Arial" charset="0"/>
              <a:ea typeface="Arial" charset="0"/>
              <a:cs typeface="Arial" charset="0"/>
            </a:endParaRPr>
          </a:p>
          <a:p>
            <a:pPr marL="457200" indent="-457200">
              <a:lnSpc>
                <a:spcPct val="130000"/>
              </a:lnSpc>
              <a:buFont typeface="+mj-lt"/>
              <a:buAutoNum type="arabicParenR"/>
              <a:defRPr/>
            </a:pPr>
            <a:endParaRPr lang="en-US" sz="2400" dirty="0">
              <a:latin typeface="Arial" charset="0"/>
              <a:ea typeface="Arial" charset="0"/>
              <a:cs typeface="Arial" charset="0"/>
            </a:endParaRPr>
          </a:p>
          <a:p>
            <a:pPr marL="457200" indent="-457200">
              <a:lnSpc>
                <a:spcPct val="130000"/>
              </a:lnSpc>
              <a:buFont typeface="+mj-lt"/>
              <a:buAutoNum type="arabicParenR"/>
              <a:defRPr/>
            </a:pPr>
            <a:endParaRPr lang="en-US" sz="2400" dirty="0" smtClean="0">
              <a:latin typeface="Arial" charset="0"/>
              <a:ea typeface="Arial" charset="0"/>
              <a:cs typeface="Arial" charset="0"/>
            </a:endParaRPr>
          </a:p>
          <a:p>
            <a:pPr marL="457200" indent="-457200">
              <a:lnSpc>
                <a:spcPct val="130000"/>
              </a:lnSpc>
              <a:buFont typeface="+mj-lt"/>
              <a:buAutoNum type="arabicParenR"/>
              <a:defRPr/>
            </a:pPr>
            <a:endParaRPr lang="en-US" sz="2400" dirty="0">
              <a:latin typeface="Arial" charset="0"/>
              <a:ea typeface="Arial" charset="0"/>
              <a:cs typeface="Arial" charset="0"/>
            </a:endParaRPr>
          </a:p>
          <a:p>
            <a:pPr marL="457200" indent="-457200">
              <a:lnSpc>
                <a:spcPct val="130000"/>
              </a:lnSpc>
              <a:buFont typeface="+mj-lt"/>
              <a:buAutoNum type="arabicParenR"/>
              <a:defRPr/>
            </a:pPr>
            <a:endParaRPr lang="en-US" sz="1000" dirty="0" smtClean="0">
              <a:latin typeface="Arial" charset="0"/>
              <a:ea typeface="Arial" charset="0"/>
              <a:cs typeface="Arial" charset="0"/>
            </a:endParaRPr>
          </a:p>
          <a:p>
            <a:pPr marL="457200" indent="-457200">
              <a:lnSpc>
                <a:spcPct val="130000"/>
              </a:lnSpc>
              <a:buFont typeface="+mj-lt"/>
              <a:buAutoNum type="arabicParenR"/>
              <a:defRPr/>
            </a:pPr>
            <a:r>
              <a:rPr lang="en-US" sz="2400" dirty="0" smtClean="0">
                <a:latin typeface="Arial" charset="0"/>
                <a:ea typeface="Arial" charset="0"/>
                <a:cs typeface="Arial" charset="0"/>
              </a:rPr>
              <a:t>Google yourself!</a:t>
            </a:r>
          </a:p>
          <a:p>
            <a:pPr marL="457200" indent="-457200">
              <a:lnSpc>
                <a:spcPct val="130000"/>
              </a:lnSpc>
              <a:buFont typeface="+mj-lt"/>
              <a:buAutoNum type="arabicParenR"/>
              <a:defRPr/>
            </a:pPr>
            <a:r>
              <a:rPr lang="en-US" sz="2400" dirty="0" smtClean="0">
                <a:latin typeface="Arial" charset="0"/>
                <a:ea typeface="Arial" charset="0"/>
                <a:cs typeface="Arial" charset="0"/>
              </a:rPr>
              <a:t>Contact potential advisors (or program)</a:t>
            </a:r>
          </a:p>
        </p:txBody>
      </p:sp>
      <p:sp>
        <p:nvSpPr>
          <p:cNvPr id="19" name="Text Box 14"/>
          <p:cNvSpPr txBox="1">
            <a:spLocks noChangeArrowheads="1"/>
          </p:cNvSpPr>
          <p:nvPr/>
        </p:nvSpPr>
        <p:spPr bwMode="auto">
          <a:xfrm>
            <a:off x="2197358" y="2446951"/>
            <a:ext cx="559114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0C0"/>
                </a:solidFill>
                <a:ea typeface="ＭＳ Ｐゴシック" charset="0"/>
              </a:rPr>
              <a:t>Ask respected instructors for suggestions</a:t>
            </a:r>
            <a:r>
              <a:rPr lang="en-US" sz="2400" dirty="0" smtClean="0">
                <a:solidFill>
                  <a:srgbClr val="0070C0"/>
                </a:solidFill>
                <a:ea typeface="ＭＳ Ｐゴシック" charset="0"/>
              </a:rPr>
              <a:t>!!</a:t>
            </a:r>
            <a:endParaRPr lang="en-US" sz="2400" dirty="0">
              <a:solidFill>
                <a:srgbClr val="0070C0"/>
              </a:solidFill>
              <a:ea typeface="ＭＳ Ｐゴシック" charset="0"/>
            </a:endParaRPr>
          </a:p>
        </p:txBody>
      </p:sp>
      <p:sp>
        <p:nvSpPr>
          <p:cNvPr id="20" name="Text Box 15"/>
          <p:cNvSpPr txBox="1">
            <a:spLocks noChangeArrowheads="1"/>
          </p:cNvSpPr>
          <p:nvPr/>
        </p:nvSpPr>
        <p:spPr bwMode="auto">
          <a:xfrm>
            <a:off x="2197358" y="2827951"/>
            <a:ext cx="30276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0C0"/>
                </a:solidFill>
                <a:ea typeface="ＭＳ Ｐゴシック" charset="0"/>
              </a:rPr>
              <a:t>Read current literature</a:t>
            </a:r>
          </a:p>
        </p:txBody>
      </p:sp>
      <p:sp>
        <p:nvSpPr>
          <p:cNvPr id="21" name="Text Box 16"/>
          <p:cNvSpPr txBox="1">
            <a:spLocks noChangeArrowheads="1"/>
          </p:cNvSpPr>
          <p:nvPr/>
        </p:nvSpPr>
        <p:spPr bwMode="auto">
          <a:xfrm>
            <a:off x="2217996" y="3208951"/>
            <a:ext cx="227119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0C0"/>
                </a:solidFill>
                <a:ea typeface="ＭＳ Ｐゴシック" charset="0"/>
              </a:rPr>
              <a:t>Browse websites</a:t>
            </a:r>
          </a:p>
        </p:txBody>
      </p:sp>
      <p:sp>
        <p:nvSpPr>
          <p:cNvPr id="22" name="TextBox 21"/>
          <p:cNvSpPr txBox="1">
            <a:spLocks noChangeArrowheads="1"/>
          </p:cNvSpPr>
          <p:nvPr/>
        </p:nvSpPr>
        <p:spPr bwMode="auto">
          <a:xfrm>
            <a:off x="597158" y="3561819"/>
            <a:ext cx="7010400" cy="862013"/>
          </a:xfrm>
          <a:prstGeom prst="rect">
            <a:avLst/>
          </a:prstGeom>
          <a:noFill/>
          <a:ln>
            <a:noFill/>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000" b="1" dirty="0">
              <a:solidFill>
                <a:srgbClr val="000000"/>
              </a:solidFill>
            </a:endParaRPr>
          </a:p>
          <a:p>
            <a:pPr eaLnBrk="1" hangingPunct="1"/>
            <a:r>
              <a:rPr lang="en-US" altLang="x-none" sz="2000" b="1" dirty="0">
                <a:solidFill>
                  <a:srgbClr val="000000"/>
                </a:solidFill>
              </a:rPr>
              <a:t>	         No recent publications</a:t>
            </a:r>
          </a:p>
          <a:p>
            <a:pPr eaLnBrk="1" hangingPunct="1"/>
            <a:r>
              <a:rPr lang="en-US" altLang="x-none" sz="2000" b="1" dirty="0">
                <a:solidFill>
                  <a:srgbClr val="000000"/>
                </a:solidFill>
              </a:rPr>
              <a:t>	         No grad students (unless advisor is new)  </a:t>
            </a: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6050" y="3606500"/>
            <a:ext cx="884535" cy="88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6"/>
          <p:cNvSpPr txBox="1">
            <a:spLocks noChangeArrowheads="1"/>
          </p:cNvSpPr>
          <p:nvPr/>
        </p:nvSpPr>
        <p:spPr bwMode="auto">
          <a:xfrm>
            <a:off x="1348174" y="5663118"/>
            <a:ext cx="6600846" cy="437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defRPr/>
            </a:pPr>
            <a:r>
              <a:rPr lang="en-US" sz="2800" dirty="0">
                <a:solidFill>
                  <a:srgbClr val="000000"/>
                </a:solidFill>
                <a:ea typeface="ＭＳ Ｐゴシック" charset="0"/>
              </a:rPr>
              <a:t>	</a:t>
            </a:r>
            <a:r>
              <a:rPr lang="en-US" sz="2800" b="1" i="1" dirty="0">
                <a:solidFill>
                  <a:srgbClr val="000000"/>
                </a:solidFill>
                <a:ea typeface="ＭＳ Ｐゴシック" charset="0"/>
              </a:rPr>
              <a:t>NO FORM LETTERS</a:t>
            </a:r>
            <a:r>
              <a:rPr lang="en-US" sz="2800" b="1" i="1" dirty="0" smtClean="0">
                <a:solidFill>
                  <a:srgbClr val="000000"/>
                </a:solidFill>
                <a:ea typeface="ＭＳ Ｐゴシック" charset="0"/>
              </a:rPr>
              <a:t>! Make it personal</a:t>
            </a:r>
            <a:endParaRPr lang="en-US" sz="2800" dirty="0">
              <a:solidFill>
                <a:srgbClr val="000000"/>
              </a:solidFill>
              <a:ea typeface="ＭＳ Ｐゴシック" charset="0"/>
            </a:endParaRPr>
          </a:p>
        </p:txBody>
      </p:sp>
    </p:spTree>
    <p:extLst>
      <p:ext uri="{BB962C8B-B14F-4D97-AF65-F5344CB8AC3E}">
        <p14:creationId xmlns:p14="http://schemas.microsoft.com/office/powerpoint/2010/main" val="74992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p:bldP spid="20" grpId="0"/>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16" name="TextBox 15"/>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Grad School Basics</a:t>
            </a:r>
            <a:endParaRPr lang="en-US" sz="4400" b="1" dirty="0">
              <a:solidFill>
                <a:schemeClr val="bg1"/>
              </a:solidFill>
              <a:latin typeface="Arial" charset="0"/>
              <a:ea typeface="Arial" charset="0"/>
              <a:cs typeface="Arial" charset="0"/>
            </a:endParaRPr>
          </a:p>
        </p:txBody>
      </p:sp>
      <p:sp>
        <p:nvSpPr>
          <p:cNvPr id="17" name="Text Box 15"/>
          <p:cNvSpPr txBox="1">
            <a:spLocks noChangeArrowheads="1"/>
          </p:cNvSpPr>
          <p:nvPr/>
        </p:nvSpPr>
        <p:spPr bwMode="auto">
          <a:xfrm>
            <a:off x="420736" y="1303903"/>
            <a:ext cx="84184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b="1" dirty="0" smtClean="0">
                <a:solidFill>
                  <a:srgbClr val="000000"/>
                </a:solidFill>
                <a:latin typeface="Arial" charset="0"/>
                <a:ea typeface="Arial" charset="0"/>
                <a:cs typeface="Arial" charset="0"/>
              </a:rPr>
              <a:t>Application Process:</a:t>
            </a:r>
            <a:endParaRPr lang="en-US" sz="2800" dirty="0">
              <a:solidFill>
                <a:srgbClr val="000000"/>
              </a:solidFill>
              <a:latin typeface="Arial" charset="0"/>
              <a:ea typeface="Arial" charset="0"/>
              <a:cs typeface="Arial" charset="0"/>
            </a:endParaRPr>
          </a:p>
        </p:txBody>
      </p:sp>
      <p:sp>
        <p:nvSpPr>
          <p:cNvPr id="18" name="TextBox 17"/>
          <p:cNvSpPr txBox="1"/>
          <p:nvPr/>
        </p:nvSpPr>
        <p:spPr>
          <a:xfrm>
            <a:off x="1124456" y="1904742"/>
            <a:ext cx="2561727" cy="522451"/>
          </a:xfrm>
          <a:prstGeom prst="rect">
            <a:avLst/>
          </a:prstGeom>
          <a:noFill/>
        </p:spPr>
        <p:txBody>
          <a:bodyPr wrap="none">
            <a:spAutoFit/>
          </a:bodyPr>
          <a:lstStyle/>
          <a:p>
            <a:pPr marL="457200" indent="-457200">
              <a:lnSpc>
                <a:spcPct val="130000"/>
              </a:lnSpc>
              <a:buFont typeface="+mj-lt"/>
              <a:buAutoNum type="arabicParenR" startAt="4"/>
              <a:defRPr/>
            </a:pPr>
            <a:r>
              <a:rPr lang="en-US" sz="2400" dirty="0" smtClean="0">
                <a:latin typeface="Arial" charset="0"/>
                <a:ea typeface="Arial" charset="0"/>
                <a:cs typeface="Arial" charset="0"/>
              </a:rPr>
              <a:t>Take the GRE</a:t>
            </a:r>
            <a:endParaRPr lang="en-US" sz="2400" dirty="0">
              <a:latin typeface="Arial" charset="0"/>
              <a:ea typeface="Arial" charset="0"/>
              <a:cs typeface="Arial" charset="0"/>
            </a:endParaRPr>
          </a:p>
        </p:txBody>
      </p:sp>
      <p:sp>
        <p:nvSpPr>
          <p:cNvPr id="24" name="TextBox 23"/>
          <p:cNvSpPr txBox="1"/>
          <p:nvPr/>
        </p:nvSpPr>
        <p:spPr>
          <a:xfrm>
            <a:off x="1130832" y="2498088"/>
            <a:ext cx="5313570" cy="2973122"/>
          </a:xfrm>
          <a:prstGeom prst="rect">
            <a:avLst/>
          </a:prstGeom>
          <a:noFill/>
        </p:spPr>
        <p:txBody>
          <a:bodyPr wrap="none">
            <a:spAutoFit/>
          </a:bodyPr>
          <a:lstStyle/>
          <a:p>
            <a:pPr marL="457200" indent="-457200">
              <a:lnSpc>
                <a:spcPct val="130000"/>
              </a:lnSpc>
              <a:buFont typeface="+mj-lt"/>
              <a:buAutoNum type="arabicParenR" startAt="5"/>
              <a:defRPr/>
            </a:pPr>
            <a:r>
              <a:rPr lang="en-US" sz="2400" dirty="0" smtClean="0">
                <a:latin typeface="Arial" charset="0"/>
                <a:ea typeface="Arial" charset="0"/>
                <a:cs typeface="Arial" charset="0"/>
              </a:rPr>
              <a:t>Ask for letters of recommendation</a:t>
            </a:r>
          </a:p>
          <a:p>
            <a:pPr marL="457200" indent="-457200">
              <a:lnSpc>
                <a:spcPct val="130000"/>
              </a:lnSpc>
              <a:buFont typeface="+mj-lt"/>
              <a:buAutoNum type="arabicParenR" startAt="5"/>
              <a:defRPr/>
            </a:pPr>
            <a:r>
              <a:rPr lang="en-US" sz="2400" dirty="0" smtClean="0">
                <a:latin typeface="Arial" charset="0"/>
                <a:ea typeface="Arial" charset="0"/>
                <a:cs typeface="Arial" charset="0"/>
              </a:rPr>
              <a:t>Apply!</a:t>
            </a:r>
          </a:p>
          <a:p>
            <a:pPr marL="457200" indent="-457200">
              <a:lnSpc>
                <a:spcPct val="130000"/>
              </a:lnSpc>
              <a:buFont typeface="+mj-lt"/>
              <a:buAutoNum type="arabicParenR" startAt="5"/>
              <a:defRPr/>
            </a:pPr>
            <a:endParaRPr lang="en-US" sz="2400" dirty="0">
              <a:latin typeface="Arial" charset="0"/>
              <a:ea typeface="Arial" charset="0"/>
              <a:cs typeface="Arial" charset="0"/>
            </a:endParaRPr>
          </a:p>
          <a:p>
            <a:pPr marL="457200" indent="-457200">
              <a:lnSpc>
                <a:spcPct val="130000"/>
              </a:lnSpc>
              <a:buFont typeface="+mj-lt"/>
              <a:buAutoNum type="arabicParenR" startAt="5"/>
              <a:defRPr/>
            </a:pPr>
            <a:endParaRPr lang="en-US" sz="2400" dirty="0" smtClean="0">
              <a:latin typeface="Arial" charset="0"/>
              <a:ea typeface="Arial" charset="0"/>
              <a:cs typeface="Arial" charset="0"/>
            </a:endParaRPr>
          </a:p>
          <a:p>
            <a:pPr marL="457200" indent="-457200">
              <a:lnSpc>
                <a:spcPct val="130000"/>
              </a:lnSpc>
              <a:buFont typeface="+mj-lt"/>
              <a:buAutoNum type="arabicParenR" startAt="5"/>
              <a:defRPr/>
            </a:pPr>
            <a:endParaRPr lang="en-US" sz="2400" dirty="0">
              <a:latin typeface="Arial" charset="0"/>
              <a:ea typeface="Arial" charset="0"/>
              <a:cs typeface="Arial" charset="0"/>
            </a:endParaRPr>
          </a:p>
          <a:p>
            <a:pPr marL="457200" indent="-457200">
              <a:lnSpc>
                <a:spcPct val="130000"/>
              </a:lnSpc>
              <a:buFont typeface="+mj-lt"/>
              <a:buAutoNum type="arabicParenR" startAt="5"/>
              <a:defRPr/>
            </a:pPr>
            <a:r>
              <a:rPr lang="en-US" sz="2400" dirty="0" smtClean="0">
                <a:latin typeface="Arial" charset="0"/>
                <a:ea typeface="Arial" charset="0"/>
                <a:cs typeface="Arial" charset="0"/>
              </a:rPr>
              <a:t>Visit the institution if at all possible</a:t>
            </a:r>
          </a:p>
        </p:txBody>
      </p:sp>
      <p:sp>
        <p:nvSpPr>
          <p:cNvPr id="3" name="TextBox 2"/>
          <p:cNvSpPr txBox="1"/>
          <p:nvPr/>
        </p:nvSpPr>
        <p:spPr>
          <a:xfrm>
            <a:off x="2596653" y="3338367"/>
            <a:ext cx="3967753" cy="1569660"/>
          </a:xfrm>
          <a:prstGeom prst="rect">
            <a:avLst/>
          </a:prstGeom>
          <a:noFill/>
        </p:spPr>
        <p:txBody>
          <a:bodyPr wrap="none" rtlCol="0">
            <a:spAutoFit/>
          </a:bodyPr>
          <a:lstStyle/>
          <a:p>
            <a:r>
              <a:rPr lang="en-US" sz="2400" dirty="0" smtClean="0">
                <a:solidFill>
                  <a:srgbClr val="0070C0"/>
                </a:solidFill>
                <a:latin typeface="Arial" charset="0"/>
                <a:ea typeface="Arial" charset="0"/>
                <a:cs typeface="Arial" charset="0"/>
              </a:rPr>
              <a:t>GPA - Transcript</a:t>
            </a:r>
          </a:p>
          <a:p>
            <a:r>
              <a:rPr lang="en-US" sz="2400" dirty="0" smtClean="0">
                <a:solidFill>
                  <a:srgbClr val="0070C0"/>
                </a:solidFill>
                <a:latin typeface="Arial" charset="0"/>
                <a:ea typeface="Arial" charset="0"/>
                <a:cs typeface="Arial" charset="0"/>
              </a:rPr>
              <a:t>GRE Scores</a:t>
            </a:r>
          </a:p>
          <a:p>
            <a:r>
              <a:rPr lang="en-US" sz="2400" dirty="0" smtClean="0">
                <a:solidFill>
                  <a:srgbClr val="0070C0"/>
                </a:solidFill>
                <a:latin typeface="Arial" charset="0"/>
                <a:ea typeface="Arial" charset="0"/>
                <a:cs typeface="Arial" charset="0"/>
              </a:rPr>
              <a:t>Letters of Recommendation</a:t>
            </a:r>
          </a:p>
          <a:p>
            <a:r>
              <a:rPr lang="en-US" sz="2400" dirty="0" smtClean="0">
                <a:solidFill>
                  <a:srgbClr val="0070C0"/>
                </a:solidFill>
                <a:latin typeface="Arial" charset="0"/>
                <a:ea typeface="Arial" charset="0"/>
                <a:cs typeface="Arial" charset="0"/>
              </a:rPr>
              <a:t>Personal Essay</a:t>
            </a:r>
          </a:p>
        </p:txBody>
      </p:sp>
    </p:spTree>
    <p:extLst>
      <p:ext uri="{BB962C8B-B14F-4D97-AF65-F5344CB8AC3E}">
        <p14:creationId xmlns:p14="http://schemas.microsoft.com/office/powerpoint/2010/main" val="18317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4"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5" name="TextBox 4"/>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Resources on Campus</a:t>
            </a:r>
            <a:endParaRPr lang="en-US" sz="4400" b="1" dirty="0">
              <a:solidFill>
                <a:schemeClr val="bg1"/>
              </a:solidFill>
              <a:latin typeface="Arial" charset="0"/>
              <a:ea typeface="Arial" charset="0"/>
              <a:cs typeface="Arial"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4722" y="1588533"/>
            <a:ext cx="5416938" cy="2041358"/>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1774" y="2965617"/>
            <a:ext cx="2388101" cy="2037773"/>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74031" y="3845586"/>
            <a:ext cx="3906982" cy="1219200"/>
          </a:xfrm>
          <a:prstGeom prst="rect">
            <a:avLst/>
          </a:prstGeom>
        </p:spPr>
      </p:pic>
      <p:pic>
        <p:nvPicPr>
          <p:cNvPr id="11" name="Picture 10"/>
          <p:cNvPicPr>
            <a:picLocks noChangeAspect="1"/>
          </p:cNvPicPr>
          <p:nvPr/>
        </p:nvPicPr>
        <p:blipFill>
          <a:blip r:embed="rId7"/>
          <a:stretch>
            <a:fillRect/>
          </a:stretch>
        </p:blipFill>
        <p:spPr>
          <a:xfrm>
            <a:off x="699413" y="5280481"/>
            <a:ext cx="6976006" cy="930134"/>
          </a:xfrm>
          <a:prstGeom prst="rect">
            <a:avLst/>
          </a:prstGeom>
        </p:spPr>
      </p:pic>
    </p:spTree>
    <p:extLst>
      <p:ext uri="{BB962C8B-B14F-4D97-AF65-F5344CB8AC3E}">
        <p14:creationId xmlns:p14="http://schemas.microsoft.com/office/powerpoint/2010/main" val="19358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5" name="TextBox 4"/>
          <p:cNvSpPr txBox="1"/>
          <p:nvPr/>
        </p:nvSpPr>
        <p:spPr>
          <a:xfrm>
            <a:off x="-62595" y="177099"/>
            <a:ext cx="7192049" cy="707886"/>
          </a:xfrm>
          <a:prstGeom prst="rect">
            <a:avLst/>
          </a:prstGeom>
          <a:noFill/>
        </p:spPr>
        <p:txBody>
          <a:bodyPr wrap="square" rtlCol="0">
            <a:spAutoFit/>
          </a:bodyPr>
          <a:lstStyle/>
          <a:p>
            <a:pPr algn="ctr"/>
            <a:r>
              <a:rPr lang="en-US" sz="4000" b="1" dirty="0" smtClean="0">
                <a:solidFill>
                  <a:schemeClr val="bg1"/>
                </a:solidFill>
                <a:latin typeface="Arial" charset="0"/>
                <a:ea typeface="Arial" charset="0"/>
                <a:cs typeface="Arial" charset="0"/>
              </a:rPr>
              <a:t>Other Student Opportunities</a:t>
            </a:r>
            <a:endParaRPr lang="en-US" sz="4000" b="1" dirty="0">
              <a:solidFill>
                <a:schemeClr val="bg1"/>
              </a:solidFill>
              <a:latin typeface="Arial" charset="0"/>
              <a:ea typeface="Arial" charset="0"/>
              <a:cs typeface="Arial"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857" y="1615858"/>
            <a:ext cx="8063346" cy="3588327"/>
          </a:xfrm>
          <a:prstGeom prst="rect">
            <a:avLst/>
          </a:prstGeom>
        </p:spPr>
      </p:pic>
    </p:spTree>
    <p:extLst>
      <p:ext uri="{BB962C8B-B14F-4D97-AF65-F5344CB8AC3E}">
        <p14:creationId xmlns:p14="http://schemas.microsoft.com/office/powerpoint/2010/main" val="1922166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4" name="TextBox 3"/>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Final Tips</a:t>
            </a:r>
            <a:endParaRPr lang="en-US" sz="4400" b="1" dirty="0">
              <a:solidFill>
                <a:schemeClr val="bg1"/>
              </a:solidFill>
              <a:latin typeface="Arial" charset="0"/>
              <a:ea typeface="Arial" charset="0"/>
              <a:cs typeface="Arial" charset="0"/>
            </a:endParaRPr>
          </a:p>
        </p:txBody>
      </p:sp>
      <p:sp>
        <p:nvSpPr>
          <p:cNvPr id="5" name="TextBox 4"/>
          <p:cNvSpPr txBox="1"/>
          <p:nvPr/>
        </p:nvSpPr>
        <p:spPr>
          <a:xfrm>
            <a:off x="775854" y="1357745"/>
            <a:ext cx="6776279" cy="820674"/>
          </a:xfrm>
          <a:prstGeom prst="rect">
            <a:avLst/>
          </a:prstGeom>
          <a:noFill/>
        </p:spPr>
        <p:txBody>
          <a:bodyPr wrap="none" rtlCol="0">
            <a:spAutoFit/>
          </a:bodyPr>
          <a:lstStyle/>
          <a:p>
            <a:pPr>
              <a:lnSpc>
                <a:spcPct val="150000"/>
              </a:lnSpc>
            </a:pPr>
            <a:r>
              <a:rPr lang="en-US" sz="3600" b="1" dirty="0" smtClean="0">
                <a:latin typeface="Arial" charset="0"/>
                <a:ea typeface="Arial" charset="0"/>
                <a:cs typeface="Arial" charset="0"/>
              </a:rPr>
              <a:t>You Don’t Need to Know It All </a:t>
            </a:r>
          </a:p>
        </p:txBody>
      </p:sp>
      <p:sp>
        <p:nvSpPr>
          <p:cNvPr id="7" name="TextBox 6"/>
          <p:cNvSpPr txBox="1"/>
          <p:nvPr/>
        </p:nvSpPr>
        <p:spPr>
          <a:xfrm>
            <a:off x="1095408" y="2418262"/>
            <a:ext cx="7386959" cy="2308324"/>
          </a:xfrm>
          <a:prstGeom prst="rect">
            <a:avLst/>
          </a:prstGeom>
          <a:noFill/>
        </p:spPr>
        <p:txBody>
          <a:bodyPr wrap="none" rtlCol="0">
            <a:spAutoFit/>
          </a:bodyPr>
          <a:lstStyle/>
          <a:p>
            <a:pPr marL="571500" indent="-571500">
              <a:lnSpc>
                <a:spcPct val="150000"/>
              </a:lnSpc>
              <a:buFont typeface="Arial" charset="0"/>
              <a:buChar char="•"/>
            </a:pPr>
            <a:r>
              <a:rPr lang="en-US" sz="3200" dirty="0" smtClean="0">
                <a:latin typeface="Arial" charset="0"/>
                <a:ea typeface="Arial" charset="0"/>
                <a:cs typeface="Arial" charset="0"/>
              </a:rPr>
              <a:t>Ask good questions</a:t>
            </a:r>
          </a:p>
          <a:p>
            <a:pPr marL="571500" indent="-571500">
              <a:lnSpc>
                <a:spcPct val="150000"/>
              </a:lnSpc>
              <a:buFont typeface="Arial" charset="0"/>
              <a:buChar char="•"/>
            </a:pPr>
            <a:r>
              <a:rPr lang="en-US" sz="3200" dirty="0" smtClean="0">
                <a:latin typeface="Arial" charset="0"/>
                <a:ea typeface="Arial" charset="0"/>
                <a:cs typeface="Arial" charset="0"/>
              </a:rPr>
              <a:t>Share basic information</a:t>
            </a:r>
          </a:p>
          <a:p>
            <a:pPr marL="571500" indent="-571500">
              <a:lnSpc>
                <a:spcPct val="150000"/>
              </a:lnSpc>
              <a:buFont typeface="Arial" charset="0"/>
              <a:buChar char="•"/>
            </a:pPr>
            <a:r>
              <a:rPr lang="en-US" sz="3200" dirty="0" smtClean="0">
                <a:latin typeface="Arial" charset="0"/>
                <a:ea typeface="Arial" charset="0"/>
                <a:cs typeface="Arial" charset="0"/>
              </a:rPr>
              <a:t>Refer students to the right resources</a:t>
            </a:r>
          </a:p>
        </p:txBody>
      </p:sp>
    </p:spTree>
    <p:extLst>
      <p:ext uri="{BB962C8B-B14F-4D97-AF65-F5344CB8AC3E}">
        <p14:creationId xmlns:p14="http://schemas.microsoft.com/office/powerpoint/2010/main" val="1922496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pic>
        <p:nvPicPr>
          <p:cNvPr id="2" name="Picture 1"/>
          <p:cNvPicPr>
            <a:picLocks noChangeAspect="1"/>
          </p:cNvPicPr>
          <p:nvPr/>
        </p:nvPicPr>
        <p:blipFill>
          <a:blip r:embed="rId4"/>
          <a:stretch>
            <a:fillRect/>
          </a:stretch>
        </p:blipFill>
        <p:spPr>
          <a:xfrm>
            <a:off x="609788" y="1978593"/>
            <a:ext cx="8397051" cy="2684847"/>
          </a:xfrm>
          <a:prstGeom prst="rect">
            <a:avLst/>
          </a:prstGeom>
        </p:spPr>
      </p:pic>
      <p:sp>
        <p:nvSpPr>
          <p:cNvPr id="3" name="TextBox 2"/>
          <p:cNvSpPr txBox="1"/>
          <p:nvPr/>
        </p:nvSpPr>
        <p:spPr>
          <a:xfrm>
            <a:off x="2576772" y="5233136"/>
            <a:ext cx="4463081" cy="769441"/>
          </a:xfrm>
          <a:prstGeom prst="rect">
            <a:avLst/>
          </a:prstGeom>
          <a:noFill/>
        </p:spPr>
        <p:txBody>
          <a:bodyPr wrap="none" rtlCol="0">
            <a:spAutoFit/>
          </a:bodyPr>
          <a:lstStyle/>
          <a:p>
            <a:r>
              <a:rPr lang="en-US" sz="4400" b="1" smtClean="0"/>
              <a:t>Advisors can help!</a:t>
            </a:r>
            <a:endParaRPr lang="en-US" sz="4400" b="1" dirty="0"/>
          </a:p>
        </p:txBody>
      </p:sp>
    </p:spTree>
    <p:extLst>
      <p:ext uri="{BB962C8B-B14F-4D97-AF65-F5344CB8AC3E}">
        <p14:creationId xmlns:p14="http://schemas.microsoft.com/office/powerpoint/2010/main" val="129583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74833" y="1886922"/>
            <a:ext cx="8349601" cy="3433224"/>
            <a:chOff x="1151530" y="2686050"/>
            <a:chExt cx="6949440" cy="2857500"/>
          </a:xfrm>
        </p:grpSpPr>
        <p:pic>
          <p:nvPicPr>
            <p:cNvPr id="3" name="Picture 2"/>
            <p:cNvPicPr>
              <a:picLocks noChangeAspect="1"/>
            </p:cNvPicPr>
            <p:nvPr/>
          </p:nvPicPr>
          <p:blipFill>
            <a:blip r:embed="rId3"/>
            <a:stretch>
              <a:fillRect/>
            </a:stretch>
          </p:blipFill>
          <p:spPr>
            <a:xfrm>
              <a:off x="1151530" y="2686050"/>
              <a:ext cx="6858000" cy="2857500"/>
            </a:xfrm>
            <a:prstGeom prst="rect">
              <a:avLst/>
            </a:prstGeom>
          </p:spPr>
        </p:pic>
        <p:sp>
          <p:nvSpPr>
            <p:cNvPr id="4" name="TextBox 3"/>
            <p:cNvSpPr txBox="1"/>
            <p:nvPr/>
          </p:nvSpPr>
          <p:spPr>
            <a:xfrm>
              <a:off x="6762142" y="5269230"/>
              <a:ext cx="1338828" cy="261610"/>
            </a:xfrm>
            <a:prstGeom prst="rect">
              <a:avLst/>
            </a:prstGeom>
            <a:noFill/>
          </p:spPr>
          <p:txBody>
            <a:bodyPr wrap="none" rtlCol="0">
              <a:spAutoFit/>
            </a:bodyPr>
            <a:lstStyle/>
            <a:p>
              <a:r>
                <a:rPr lang="en-US" sz="1050" dirty="0" smtClean="0"/>
                <a:t>©Temple University</a:t>
              </a:r>
              <a:endParaRPr lang="en-US" sz="1050" dirty="0"/>
            </a:p>
          </p:txBody>
        </p:sp>
      </p:grpSp>
      <p:pic>
        <p:nvPicPr>
          <p:cNvPr id="8" name="Picture 7"/>
          <p:cNvPicPr/>
          <p:nvPr/>
        </p:nvPicPr>
        <p:blipFill rotWithShape="1">
          <a:blip r:embed="rId4"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75005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657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8781"/>
            <a:ext cx="9144000" cy="5143500"/>
          </a:xfrm>
          <a:prstGeom prst="rect">
            <a:avLst/>
          </a:prstGeom>
        </p:spPr>
      </p:pic>
      <p:sp>
        <p:nvSpPr>
          <p:cNvPr id="3" name="TextBox 2"/>
          <p:cNvSpPr txBox="1"/>
          <p:nvPr/>
        </p:nvSpPr>
        <p:spPr>
          <a:xfrm>
            <a:off x="567784" y="5072171"/>
            <a:ext cx="8271414" cy="646331"/>
          </a:xfrm>
          <a:prstGeom prst="rect">
            <a:avLst/>
          </a:prstGeom>
          <a:noFill/>
        </p:spPr>
        <p:txBody>
          <a:bodyPr wrap="square" rtlCol="0">
            <a:spAutoFit/>
          </a:bodyPr>
          <a:lstStyle/>
          <a:p>
            <a:pPr algn="ctr"/>
            <a:r>
              <a:rPr lang="en-US" sz="3600" b="1" dirty="0" smtClean="0">
                <a:solidFill>
                  <a:schemeClr val="bg1"/>
                </a:solidFill>
                <a:latin typeface="Arial" charset="0"/>
                <a:ea typeface="Arial" charset="0"/>
                <a:cs typeface="Arial" charset="0"/>
              </a:rPr>
              <a:t>Preparing Students </a:t>
            </a:r>
            <a:r>
              <a:rPr lang="en-US" sz="3600" b="1" smtClean="0">
                <a:solidFill>
                  <a:schemeClr val="bg1"/>
                </a:solidFill>
                <a:latin typeface="Arial" charset="0"/>
                <a:ea typeface="Arial" charset="0"/>
                <a:cs typeface="Arial" charset="0"/>
              </a:rPr>
              <a:t>for What’s Next</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55633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290945"/>
            <a:ext cx="9144000" cy="6351814"/>
          </a:xfrm>
          <a:prstGeom prst="rect">
            <a:avLst/>
          </a:prstGeom>
        </p:spPr>
      </p:pic>
      <p:sp>
        <p:nvSpPr>
          <p:cNvPr id="5" name="TextBox 4"/>
          <p:cNvSpPr txBox="1">
            <a:spLocks noChangeArrowheads="1"/>
          </p:cNvSpPr>
          <p:nvPr/>
        </p:nvSpPr>
        <p:spPr bwMode="auto">
          <a:xfrm>
            <a:off x="5250869" y="946018"/>
            <a:ext cx="3893132" cy="4401205"/>
          </a:xfrm>
          <a:prstGeom prst="rect">
            <a:avLst/>
          </a:prstGeom>
          <a:noFill/>
          <a:ln>
            <a:noFill/>
          </a:ln>
          <a:effectLst>
            <a:outerShdw blurRad="50800" dist="76200" dir="2700000" algn="tl" rotWithShape="0">
              <a:prstClr val="black">
                <a:alpha val="40000"/>
              </a:prstClr>
            </a:outerShdw>
          </a:effec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140000"/>
              </a:lnSpc>
            </a:pPr>
            <a:r>
              <a:rPr lang="en-US" altLang="x-none" sz="3200" b="1" i="1" dirty="0" smtClean="0">
                <a:solidFill>
                  <a:schemeClr val="bg1"/>
                </a:solidFill>
              </a:rPr>
              <a:t>What </a:t>
            </a:r>
            <a:r>
              <a:rPr lang="en-US" altLang="x-none" sz="3200" b="1" i="1" dirty="0">
                <a:solidFill>
                  <a:schemeClr val="bg1"/>
                </a:solidFill>
              </a:rPr>
              <a:t>gets you excited</a:t>
            </a:r>
            <a:r>
              <a:rPr lang="en-US" altLang="x-none" sz="3200" b="1" i="1" dirty="0" smtClean="0">
                <a:solidFill>
                  <a:schemeClr val="bg1"/>
                </a:solidFill>
              </a:rPr>
              <a:t>?</a:t>
            </a:r>
          </a:p>
          <a:p>
            <a:pPr eaLnBrk="1" hangingPunct="1">
              <a:lnSpc>
                <a:spcPct val="140000"/>
              </a:lnSpc>
            </a:pPr>
            <a:endParaRPr lang="en-US" altLang="x-none" b="1" i="1" dirty="0">
              <a:solidFill>
                <a:schemeClr val="bg1"/>
              </a:solidFill>
            </a:endParaRPr>
          </a:p>
          <a:p>
            <a:pPr eaLnBrk="1" hangingPunct="1">
              <a:lnSpc>
                <a:spcPct val="140000"/>
              </a:lnSpc>
            </a:pPr>
            <a:r>
              <a:rPr lang="en-US" altLang="x-none" sz="3200" b="1" i="1" dirty="0" smtClean="0">
                <a:solidFill>
                  <a:schemeClr val="bg1"/>
                </a:solidFill>
              </a:rPr>
              <a:t>What </a:t>
            </a:r>
            <a:r>
              <a:rPr lang="en-US" altLang="x-none" sz="3200" b="1" i="1" dirty="0">
                <a:solidFill>
                  <a:schemeClr val="bg1"/>
                </a:solidFill>
              </a:rPr>
              <a:t>do you think about first thing in the morning</a:t>
            </a:r>
            <a:r>
              <a:rPr lang="en-US" altLang="x-none" sz="3200" b="1" i="1" dirty="0" smtClean="0">
                <a:solidFill>
                  <a:schemeClr val="bg1"/>
                </a:solidFill>
              </a:rPr>
              <a:t>?</a:t>
            </a:r>
          </a:p>
          <a:p>
            <a:pPr eaLnBrk="1" hangingPunct="1">
              <a:lnSpc>
                <a:spcPct val="140000"/>
              </a:lnSpc>
            </a:pPr>
            <a:endParaRPr lang="en-US" altLang="x-none" sz="1600" b="1" i="1" dirty="0">
              <a:solidFill>
                <a:schemeClr val="bg1"/>
              </a:solidFill>
            </a:endParaRPr>
          </a:p>
        </p:txBody>
      </p:sp>
    </p:spTree>
    <p:extLst>
      <p:ext uri="{BB962C8B-B14F-4D97-AF65-F5344CB8AC3E}">
        <p14:creationId xmlns:p14="http://schemas.microsoft.com/office/powerpoint/2010/main" val="2151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490" y="307086"/>
            <a:ext cx="6026580" cy="51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674612" y="734291"/>
            <a:ext cx="1966741" cy="241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8237" y="3457204"/>
            <a:ext cx="1983116" cy="200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161" y="5510522"/>
            <a:ext cx="2363476" cy="1347478"/>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06375" y="5535905"/>
            <a:ext cx="2349695" cy="1322095"/>
          </a:xfrm>
          <a:prstGeom prst="rect">
            <a:avLst/>
          </a:prstGeom>
        </p:spPr>
      </p:pic>
    </p:spTree>
    <p:extLst>
      <p:ext uri="{BB962C8B-B14F-4D97-AF65-F5344CB8AC3E}">
        <p14:creationId xmlns:p14="http://schemas.microsoft.com/office/powerpoint/2010/main" val="1921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3" name="TextBox 2"/>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Grad School Basics</a:t>
            </a:r>
            <a:endParaRPr lang="en-US" sz="4400" b="1" dirty="0">
              <a:solidFill>
                <a:schemeClr val="bg1"/>
              </a:solidFill>
              <a:latin typeface="Arial" charset="0"/>
              <a:ea typeface="Arial" charset="0"/>
              <a:cs typeface="Arial" charset="0"/>
            </a:endParaRPr>
          </a:p>
        </p:txBody>
      </p:sp>
      <p:sp>
        <p:nvSpPr>
          <p:cNvPr id="5" name="Text Box 15"/>
          <p:cNvSpPr txBox="1">
            <a:spLocks noChangeArrowheads="1"/>
          </p:cNvSpPr>
          <p:nvPr/>
        </p:nvSpPr>
        <p:spPr bwMode="auto">
          <a:xfrm>
            <a:off x="432070" y="1374761"/>
            <a:ext cx="8418464"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charset="0"/>
              <a:buChar char="•"/>
              <a:defRPr/>
            </a:pPr>
            <a:r>
              <a:rPr lang="en-US" sz="2800" b="1" dirty="0" smtClean="0">
                <a:solidFill>
                  <a:srgbClr val="000000"/>
                </a:solidFill>
                <a:latin typeface="Arial" charset="0"/>
                <a:ea typeface="Arial" charset="0"/>
                <a:cs typeface="Arial" charset="0"/>
              </a:rPr>
              <a:t>Cost:</a:t>
            </a:r>
            <a:r>
              <a:rPr lang="en-US" sz="2800" dirty="0" smtClean="0">
                <a:solidFill>
                  <a:srgbClr val="000000"/>
                </a:solidFill>
                <a:latin typeface="Arial" charset="0"/>
                <a:ea typeface="Arial" charset="0"/>
                <a:cs typeface="Arial" charset="0"/>
              </a:rPr>
              <a:t> Graduate School can be inexpensive/</a:t>
            </a:r>
            <a:r>
              <a:rPr lang="en-US" sz="2800" b="1" dirty="0" smtClean="0">
                <a:solidFill>
                  <a:srgbClr val="000000"/>
                </a:solidFill>
                <a:latin typeface="Arial" charset="0"/>
                <a:ea typeface="Arial" charset="0"/>
                <a:cs typeface="Arial" charset="0"/>
              </a:rPr>
              <a:t>free</a:t>
            </a:r>
          </a:p>
          <a:p>
            <a:pPr>
              <a:defRPr/>
            </a:pPr>
            <a:r>
              <a:rPr lang="en-US" sz="2800" dirty="0">
                <a:solidFill>
                  <a:srgbClr val="000000"/>
                </a:solidFill>
                <a:latin typeface="Arial" charset="0"/>
                <a:ea typeface="Arial" charset="0"/>
                <a:cs typeface="Arial" charset="0"/>
              </a:rPr>
              <a:t>	</a:t>
            </a:r>
            <a:r>
              <a:rPr lang="en-US" sz="2800" dirty="0" smtClean="0">
                <a:solidFill>
                  <a:srgbClr val="000000"/>
                </a:solidFill>
                <a:latin typeface="Arial" charset="0"/>
                <a:ea typeface="Arial" charset="0"/>
                <a:cs typeface="Arial" charset="0"/>
              </a:rPr>
              <a:t>     (vs. professional programs)</a:t>
            </a:r>
            <a:endParaRPr lang="en-US" sz="2800" dirty="0">
              <a:solidFill>
                <a:srgbClr val="000000"/>
              </a:solidFill>
              <a:latin typeface="Arial" charset="0"/>
              <a:ea typeface="Arial" charset="0"/>
              <a:cs typeface="Arial" charset="0"/>
            </a:endParaRPr>
          </a:p>
        </p:txBody>
      </p:sp>
      <p:sp>
        <p:nvSpPr>
          <p:cNvPr id="7" name="Text Box 16"/>
          <p:cNvSpPr txBox="1">
            <a:spLocks noChangeArrowheads="1"/>
          </p:cNvSpPr>
          <p:nvPr/>
        </p:nvSpPr>
        <p:spPr bwMode="auto">
          <a:xfrm>
            <a:off x="2384030" y="2396660"/>
            <a:ext cx="3509422"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smtClean="0">
                <a:solidFill>
                  <a:srgbClr val="000000"/>
                </a:solidFill>
                <a:latin typeface="Arial" charset="0"/>
                <a:ea typeface="Arial" charset="0"/>
                <a:cs typeface="Arial" charset="0"/>
              </a:rPr>
              <a:t>Salary stipend </a:t>
            </a:r>
            <a:r>
              <a:rPr lang="mr-IN" sz="2000" dirty="0" smtClean="0">
                <a:solidFill>
                  <a:srgbClr val="000000"/>
                </a:solidFill>
                <a:latin typeface="Arial" charset="0"/>
                <a:ea typeface="Arial" charset="0"/>
                <a:cs typeface="Arial" charset="0"/>
              </a:rPr>
              <a:t>–</a:t>
            </a:r>
            <a:r>
              <a:rPr lang="en-US" sz="2000" dirty="0" smtClean="0">
                <a:solidFill>
                  <a:srgbClr val="000000"/>
                </a:solidFill>
                <a:latin typeface="Arial" charset="0"/>
                <a:ea typeface="Arial" charset="0"/>
                <a:cs typeface="Arial" charset="0"/>
              </a:rPr>
              <a:t> GA, TA, RA</a:t>
            </a:r>
          </a:p>
          <a:p>
            <a:pPr>
              <a:defRPr/>
            </a:pPr>
            <a:endParaRPr lang="en-US" sz="400" dirty="0" smtClean="0">
              <a:solidFill>
                <a:srgbClr val="000000"/>
              </a:solidFill>
              <a:latin typeface="Arial" charset="0"/>
              <a:ea typeface="Arial" charset="0"/>
              <a:cs typeface="Arial" charset="0"/>
            </a:endParaRPr>
          </a:p>
          <a:p>
            <a:pPr>
              <a:defRPr/>
            </a:pPr>
            <a:r>
              <a:rPr lang="en-US" sz="2000" dirty="0" smtClean="0">
                <a:solidFill>
                  <a:srgbClr val="000000"/>
                </a:solidFill>
                <a:latin typeface="Arial" charset="0"/>
                <a:ea typeface="Arial" charset="0"/>
                <a:cs typeface="Arial" charset="0"/>
              </a:rPr>
              <a:t>Tuition waiver </a:t>
            </a:r>
            <a:r>
              <a:rPr lang="mr-IN" sz="2000" dirty="0" smtClean="0">
                <a:solidFill>
                  <a:srgbClr val="000000"/>
                </a:solidFill>
                <a:latin typeface="Arial" charset="0"/>
                <a:ea typeface="Arial" charset="0"/>
                <a:cs typeface="Arial" charset="0"/>
              </a:rPr>
              <a:t>–</a:t>
            </a:r>
            <a:r>
              <a:rPr lang="en-US" sz="2000" dirty="0" smtClean="0">
                <a:solidFill>
                  <a:srgbClr val="000000"/>
                </a:solidFill>
                <a:latin typeface="Arial" charset="0"/>
                <a:ea typeface="Arial" charset="0"/>
                <a:cs typeface="Arial" charset="0"/>
              </a:rPr>
              <a:t> full or partial </a:t>
            </a:r>
          </a:p>
        </p:txBody>
      </p:sp>
      <p:sp>
        <p:nvSpPr>
          <p:cNvPr id="11" name="Text Box 3"/>
          <p:cNvSpPr txBox="1">
            <a:spLocks noChangeArrowheads="1"/>
          </p:cNvSpPr>
          <p:nvPr/>
        </p:nvSpPr>
        <p:spPr bwMode="auto">
          <a:xfrm>
            <a:off x="1470243" y="4169829"/>
            <a:ext cx="1744388"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smtClean="0">
                <a:latin typeface="Arial" charset="0"/>
                <a:ea typeface="Arial" charset="0"/>
                <a:cs typeface="Arial" charset="0"/>
              </a:rPr>
              <a:t>Doctorate</a:t>
            </a:r>
          </a:p>
          <a:p>
            <a:pPr>
              <a:defRPr/>
            </a:pPr>
            <a:endParaRPr lang="en-US" sz="2800" dirty="0">
              <a:latin typeface="Arial" charset="0"/>
              <a:ea typeface="Arial" charset="0"/>
              <a:cs typeface="Arial" charset="0"/>
            </a:endParaRPr>
          </a:p>
          <a:p>
            <a:pPr>
              <a:defRPr/>
            </a:pPr>
            <a:r>
              <a:rPr lang="en-US" sz="2800" dirty="0" smtClean="0">
                <a:latin typeface="Arial" charset="0"/>
                <a:ea typeface="Arial" charset="0"/>
                <a:cs typeface="Arial" charset="0"/>
              </a:rPr>
              <a:t>Masters</a:t>
            </a:r>
            <a:endParaRPr lang="en-US" sz="2800" dirty="0">
              <a:latin typeface="Arial" charset="0"/>
              <a:ea typeface="Arial" charset="0"/>
              <a:cs typeface="Arial" charset="0"/>
            </a:endParaRPr>
          </a:p>
        </p:txBody>
      </p:sp>
      <p:sp>
        <p:nvSpPr>
          <p:cNvPr id="12" name="Line 8"/>
          <p:cNvSpPr>
            <a:spLocks noChangeShapeType="1"/>
          </p:cNvSpPr>
          <p:nvPr/>
        </p:nvSpPr>
        <p:spPr bwMode="auto">
          <a:xfrm flipV="1">
            <a:off x="3214631" y="4458792"/>
            <a:ext cx="1295400"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sp>
        <p:nvSpPr>
          <p:cNvPr id="13" name="Text Box 9"/>
          <p:cNvSpPr txBox="1">
            <a:spLocks noChangeArrowheads="1"/>
          </p:cNvSpPr>
          <p:nvPr/>
        </p:nvSpPr>
        <p:spPr bwMode="auto">
          <a:xfrm>
            <a:off x="4641302" y="4287057"/>
            <a:ext cx="1890713"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00"/>
                </a:solidFill>
                <a:latin typeface="Arial" charset="0"/>
                <a:ea typeface="Arial" charset="0"/>
                <a:cs typeface="Arial" charset="0"/>
              </a:rPr>
              <a:t>Research Based</a:t>
            </a:r>
          </a:p>
        </p:txBody>
      </p:sp>
      <p:sp>
        <p:nvSpPr>
          <p:cNvPr id="14" name="Text Box 11"/>
          <p:cNvSpPr txBox="1">
            <a:spLocks noChangeArrowheads="1"/>
          </p:cNvSpPr>
          <p:nvPr/>
        </p:nvSpPr>
        <p:spPr bwMode="auto">
          <a:xfrm>
            <a:off x="6886904" y="4274126"/>
            <a:ext cx="928459"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432FF"/>
                </a:solidFill>
                <a:latin typeface="Arial" charset="0"/>
                <a:ea typeface="Arial" charset="0"/>
                <a:cs typeface="Arial" charset="0"/>
              </a:rPr>
              <a:t>4-6 </a:t>
            </a:r>
            <a:r>
              <a:rPr lang="en-US" b="1" dirty="0" err="1">
                <a:solidFill>
                  <a:srgbClr val="0432FF"/>
                </a:solidFill>
                <a:latin typeface="Arial" charset="0"/>
                <a:ea typeface="Arial" charset="0"/>
                <a:cs typeface="Arial" charset="0"/>
              </a:rPr>
              <a:t>yrs</a:t>
            </a:r>
            <a:endParaRPr lang="en-US" b="1" dirty="0">
              <a:solidFill>
                <a:srgbClr val="0432FF"/>
              </a:solidFill>
              <a:latin typeface="Arial" charset="0"/>
              <a:ea typeface="Arial" charset="0"/>
              <a:cs typeface="Arial" charset="0"/>
            </a:endParaRPr>
          </a:p>
        </p:txBody>
      </p:sp>
      <p:sp>
        <p:nvSpPr>
          <p:cNvPr id="15" name="Line 4"/>
          <p:cNvSpPr>
            <a:spLocks noChangeShapeType="1"/>
          </p:cNvSpPr>
          <p:nvPr/>
        </p:nvSpPr>
        <p:spPr bwMode="auto">
          <a:xfrm flipV="1">
            <a:off x="3007185" y="5267521"/>
            <a:ext cx="1287724" cy="164525"/>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sp>
        <p:nvSpPr>
          <p:cNvPr id="16" name="Text Box 5"/>
          <p:cNvSpPr txBox="1">
            <a:spLocks noChangeArrowheads="1"/>
          </p:cNvSpPr>
          <p:nvPr/>
        </p:nvSpPr>
        <p:spPr bwMode="auto">
          <a:xfrm>
            <a:off x="4436513" y="4937179"/>
            <a:ext cx="1912938"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00"/>
                </a:solidFill>
                <a:latin typeface="Arial" charset="0"/>
                <a:ea typeface="Arial" charset="0"/>
                <a:cs typeface="Arial" charset="0"/>
              </a:rPr>
              <a:t>Research Thesis</a:t>
            </a:r>
          </a:p>
        </p:txBody>
      </p:sp>
      <p:sp>
        <p:nvSpPr>
          <p:cNvPr id="17" name="Text Box 6"/>
          <p:cNvSpPr txBox="1">
            <a:spLocks noChangeArrowheads="1"/>
          </p:cNvSpPr>
          <p:nvPr/>
        </p:nvSpPr>
        <p:spPr bwMode="auto">
          <a:xfrm>
            <a:off x="4446193" y="5680366"/>
            <a:ext cx="24130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00"/>
                </a:solidFill>
                <a:latin typeface="Arial" charset="0"/>
                <a:ea typeface="Arial" charset="0"/>
                <a:cs typeface="Arial" charset="0"/>
              </a:rPr>
              <a:t>Non-Research Thesis</a:t>
            </a:r>
          </a:p>
        </p:txBody>
      </p:sp>
      <p:sp>
        <p:nvSpPr>
          <p:cNvPr id="18" name="Text Box 7"/>
          <p:cNvSpPr txBox="1">
            <a:spLocks noChangeArrowheads="1"/>
          </p:cNvSpPr>
          <p:nvPr/>
        </p:nvSpPr>
        <p:spPr bwMode="auto">
          <a:xfrm>
            <a:off x="5158887" y="5329078"/>
            <a:ext cx="4024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solidFill>
                  <a:srgbClr val="000000"/>
                </a:solidFill>
                <a:latin typeface="Arial" charset="0"/>
                <a:ea typeface="Arial" charset="0"/>
                <a:cs typeface="Arial" charset="0"/>
              </a:rPr>
              <a:t>or</a:t>
            </a:r>
          </a:p>
        </p:txBody>
      </p:sp>
      <p:sp>
        <p:nvSpPr>
          <p:cNvPr id="19" name="Text Box 10"/>
          <p:cNvSpPr txBox="1">
            <a:spLocks noChangeArrowheads="1"/>
          </p:cNvSpPr>
          <p:nvPr/>
        </p:nvSpPr>
        <p:spPr bwMode="auto">
          <a:xfrm>
            <a:off x="6886903" y="5399837"/>
            <a:ext cx="928459"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432FF"/>
                </a:solidFill>
                <a:latin typeface="Arial" charset="0"/>
                <a:ea typeface="Arial" charset="0"/>
                <a:cs typeface="Arial" charset="0"/>
              </a:rPr>
              <a:t>2-3 </a:t>
            </a:r>
            <a:r>
              <a:rPr lang="en-US" b="1" dirty="0" err="1">
                <a:solidFill>
                  <a:srgbClr val="0432FF"/>
                </a:solidFill>
                <a:latin typeface="Arial" charset="0"/>
                <a:ea typeface="Arial" charset="0"/>
                <a:cs typeface="Arial" charset="0"/>
              </a:rPr>
              <a:t>yrs</a:t>
            </a:r>
            <a:endParaRPr lang="en-US" b="1" dirty="0">
              <a:solidFill>
                <a:srgbClr val="0432FF"/>
              </a:solidFill>
              <a:latin typeface="Arial" charset="0"/>
              <a:ea typeface="Arial" charset="0"/>
              <a:cs typeface="Arial" charset="0"/>
            </a:endParaRPr>
          </a:p>
        </p:txBody>
      </p:sp>
      <p:sp>
        <p:nvSpPr>
          <p:cNvPr id="20" name="Line 4"/>
          <p:cNvSpPr>
            <a:spLocks noChangeShapeType="1"/>
          </p:cNvSpPr>
          <p:nvPr/>
        </p:nvSpPr>
        <p:spPr bwMode="auto">
          <a:xfrm>
            <a:off x="2989533" y="5600600"/>
            <a:ext cx="1305376" cy="326743"/>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sp>
        <p:nvSpPr>
          <p:cNvPr id="21" name="Text Box 12"/>
          <p:cNvSpPr txBox="1">
            <a:spLocks noChangeArrowheads="1"/>
          </p:cNvSpPr>
          <p:nvPr/>
        </p:nvSpPr>
        <p:spPr bwMode="auto">
          <a:xfrm>
            <a:off x="2165960" y="6215998"/>
            <a:ext cx="4257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smtClean="0">
                <a:solidFill>
                  <a:srgbClr val="660066"/>
                </a:solidFill>
                <a:latin typeface="Arial" charset="0"/>
                <a:ea typeface="Arial" charset="0"/>
                <a:cs typeface="Arial" charset="0"/>
              </a:rPr>
              <a:t>Some </a:t>
            </a:r>
            <a:r>
              <a:rPr lang="en-US" sz="2000" dirty="0">
                <a:solidFill>
                  <a:srgbClr val="660066"/>
                </a:solidFill>
                <a:latin typeface="Arial" charset="0"/>
                <a:ea typeface="Arial" charset="0"/>
                <a:cs typeface="Arial" charset="0"/>
              </a:rPr>
              <a:t>programs allow B.S. → Ph.D.</a:t>
            </a:r>
          </a:p>
        </p:txBody>
      </p:sp>
      <p:sp>
        <p:nvSpPr>
          <p:cNvPr id="22" name="Text Box 15"/>
          <p:cNvSpPr txBox="1">
            <a:spLocks noChangeArrowheads="1"/>
          </p:cNvSpPr>
          <p:nvPr/>
        </p:nvSpPr>
        <p:spPr bwMode="auto">
          <a:xfrm>
            <a:off x="432070" y="3398038"/>
            <a:ext cx="84184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charset="0"/>
              <a:buChar char="•"/>
              <a:defRPr/>
            </a:pPr>
            <a:r>
              <a:rPr lang="en-US" sz="2800" b="1" dirty="0" smtClean="0">
                <a:solidFill>
                  <a:srgbClr val="000000"/>
                </a:solidFill>
                <a:latin typeface="Arial" charset="0"/>
                <a:ea typeface="Arial" charset="0"/>
                <a:cs typeface="Arial" charset="0"/>
              </a:rPr>
              <a:t>Degree Options:</a:t>
            </a:r>
            <a:endParaRPr lang="en-US" sz="2800" dirty="0">
              <a:solidFill>
                <a:srgbClr val="000000"/>
              </a:solidFill>
              <a:latin typeface="Arial" charset="0"/>
              <a:ea typeface="Arial" charset="0"/>
              <a:cs typeface="Arial" charset="0"/>
            </a:endParaRPr>
          </a:p>
        </p:txBody>
      </p:sp>
      <p:sp>
        <p:nvSpPr>
          <p:cNvPr id="23" name="Text Box 3"/>
          <p:cNvSpPr txBox="1">
            <a:spLocks noChangeArrowheads="1"/>
          </p:cNvSpPr>
          <p:nvPr/>
        </p:nvSpPr>
        <p:spPr bwMode="auto">
          <a:xfrm>
            <a:off x="8073984" y="5555888"/>
            <a:ext cx="70724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latin typeface="Arial" charset="0"/>
                <a:ea typeface="Arial" charset="0"/>
                <a:cs typeface="Arial" charset="0"/>
              </a:rPr>
              <a:t>4+1</a:t>
            </a:r>
          </a:p>
          <a:p>
            <a:pPr>
              <a:defRPr/>
            </a:pPr>
            <a:r>
              <a:rPr lang="en-US" sz="2400" dirty="0" smtClean="0">
                <a:latin typeface="Arial" charset="0"/>
                <a:ea typeface="Arial" charset="0"/>
                <a:cs typeface="Arial" charset="0"/>
              </a:rPr>
              <a:t>3+3</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5401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6" grpId="0"/>
      <p:bldP spid="17" grpId="0"/>
      <p:bldP spid="18" grpId="0"/>
      <p:bldP spid="19"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54" y="628069"/>
            <a:ext cx="8354291" cy="5740482"/>
          </a:xfrm>
          <a:prstGeom prst="rect">
            <a:avLst/>
          </a:prstGeom>
        </p:spPr>
      </p:pic>
    </p:spTree>
    <p:extLst>
      <p:ext uri="{BB962C8B-B14F-4D97-AF65-F5344CB8AC3E}">
        <p14:creationId xmlns:p14="http://schemas.microsoft.com/office/powerpoint/2010/main" val="2825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0" y="-40266"/>
            <a:ext cx="9161060" cy="1064442"/>
          </a:xfrm>
          <a:prstGeom prst="rect">
            <a:avLst/>
          </a:prstGeom>
          <a:extLst>
            <a:ext uri="{FAA26D3D-D897-4be2-8F04-BA451C77F1D7}">
              <ma14:placeholderFlag xmlns:ma14="http://schemas.microsoft.com/office/mac/drawingml/2011/main"/>
            </a:ext>
          </a:extLst>
        </p:spPr>
      </p:pic>
      <p:sp>
        <p:nvSpPr>
          <p:cNvPr id="3" name="TextBox 2"/>
          <p:cNvSpPr txBox="1"/>
          <p:nvPr/>
        </p:nvSpPr>
        <p:spPr>
          <a:xfrm>
            <a:off x="159085" y="80115"/>
            <a:ext cx="7192049" cy="769441"/>
          </a:xfrm>
          <a:prstGeom prst="rect">
            <a:avLst/>
          </a:prstGeom>
          <a:noFill/>
        </p:spPr>
        <p:txBody>
          <a:bodyPr wrap="square" rtlCol="0">
            <a:spAutoFit/>
          </a:bodyPr>
          <a:lstStyle/>
          <a:p>
            <a:pPr algn="ctr"/>
            <a:r>
              <a:rPr lang="en-US" sz="4400" b="1" dirty="0" smtClean="0">
                <a:solidFill>
                  <a:schemeClr val="bg1"/>
                </a:solidFill>
                <a:latin typeface="Arial" charset="0"/>
                <a:ea typeface="Arial" charset="0"/>
                <a:cs typeface="Arial" charset="0"/>
              </a:rPr>
              <a:t>Grad School Basics</a:t>
            </a:r>
            <a:endParaRPr lang="en-US" sz="4400" b="1" dirty="0">
              <a:solidFill>
                <a:schemeClr val="bg1"/>
              </a:solidFill>
              <a:latin typeface="Arial" charset="0"/>
              <a:ea typeface="Arial" charset="0"/>
              <a:cs typeface="Arial" charset="0"/>
            </a:endParaRPr>
          </a:p>
        </p:txBody>
      </p:sp>
      <p:sp>
        <p:nvSpPr>
          <p:cNvPr id="22" name="Text Box 15"/>
          <p:cNvSpPr txBox="1">
            <a:spLocks noChangeArrowheads="1"/>
          </p:cNvSpPr>
          <p:nvPr/>
        </p:nvSpPr>
        <p:spPr bwMode="auto">
          <a:xfrm>
            <a:off x="432070" y="1327942"/>
            <a:ext cx="84184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charset="0"/>
              <a:buChar char="•"/>
              <a:defRPr/>
            </a:pPr>
            <a:r>
              <a:rPr lang="en-US" sz="2800" b="1" dirty="0" smtClean="0">
                <a:solidFill>
                  <a:srgbClr val="000000"/>
                </a:solidFill>
                <a:latin typeface="Arial" charset="0"/>
                <a:ea typeface="Arial" charset="0"/>
                <a:cs typeface="Arial" charset="0"/>
              </a:rPr>
              <a:t>Students need the RIGHT degree!</a:t>
            </a:r>
            <a:endParaRPr lang="en-US" sz="2800" dirty="0">
              <a:solidFill>
                <a:srgbClr val="000000"/>
              </a:solidFill>
              <a:latin typeface="Arial" charset="0"/>
              <a:ea typeface="Arial" charset="0"/>
              <a:cs typeface="Arial" charset="0"/>
            </a:endParaRPr>
          </a:p>
        </p:txBody>
      </p:sp>
      <p:sp>
        <p:nvSpPr>
          <p:cNvPr id="24" name="TextBox 23"/>
          <p:cNvSpPr txBox="1"/>
          <p:nvPr/>
        </p:nvSpPr>
        <p:spPr>
          <a:xfrm>
            <a:off x="1039092" y="2030237"/>
            <a:ext cx="7476727" cy="1482714"/>
          </a:xfrm>
          <a:prstGeom prst="rect">
            <a:avLst/>
          </a:prstGeom>
          <a:noFill/>
        </p:spPr>
        <p:txBody>
          <a:bodyPr wrap="none">
            <a:spAutoFit/>
          </a:bodyPr>
          <a:lstStyle/>
          <a:p>
            <a:pPr marL="342900" indent="-342900">
              <a:lnSpc>
                <a:spcPct val="130000"/>
              </a:lnSpc>
              <a:buFont typeface="Courier New" charset="0"/>
              <a:buChar char="o"/>
              <a:defRPr/>
            </a:pPr>
            <a:r>
              <a:rPr lang="en-US" sz="2400" dirty="0">
                <a:latin typeface="Arial" charset="0"/>
                <a:ea typeface="Arial" charset="0"/>
                <a:cs typeface="Arial" charset="0"/>
              </a:rPr>
              <a:t>Geologists with PhDs work for oil companies</a:t>
            </a:r>
          </a:p>
          <a:p>
            <a:pPr marL="342900" indent="-342900">
              <a:lnSpc>
                <a:spcPct val="130000"/>
              </a:lnSpc>
              <a:buFont typeface="Courier New" charset="0"/>
              <a:buChar char="o"/>
              <a:defRPr/>
            </a:pPr>
            <a:r>
              <a:rPr lang="en-US" sz="2400" dirty="0">
                <a:latin typeface="Arial" charset="0"/>
                <a:ea typeface="Arial" charset="0"/>
                <a:cs typeface="Arial" charset="0"/>
              </a:rPr>
              <a:t>Architects must have a </a:t>
            </a:r>
            <a:r>
              <a:rPr lang="en-US" sz="2400" dirty="0" err="1">
                <a:latin typeface="Arial" charset="0"/>
                <a:ea typeface="Arial" charset="0"/>
                <a:cs typeface="Arial" charset="0"/>
              </a:rPr>
              <a:t>MArch</a:t>
            </a:r>
            <a:r>
              <a:rPr lang="en-US" sz="2400" dirty="0">
                <a:latin typeface="Arial" charset="0"/>
                <a:ea typeface="Arial" charset="0"/>
                <a:cs typeface="Arial" charset="0"/>
              </a:rPr>
              <a:t> to be licensed in OH</a:t>
            </a:r>
          </a:p>
          <a:p>
            <a:pPr marL="342900" indent="-342900">
              <a:lnSpc>
                <a:spcPct val="130000"/>
              </a:lnSpc>
              <a:buFont typeface="Courier New" charset="0"/>
              <a:buChar char="o"/>
              <a:defRPr/>
            </a:pPr>
            <a:r>
              <a:rPr lang="en-US" sz="2400" dirty="0">
                <a:latin typeface="Arial" charset="0"/>
                <a:ea typeface="Arial" charset="0"/>
                <a:cs typeface="Arial" charset="0"/>
              </a:rPr>
              <a:t>Small liberal college teachers must have </a:t>
            </a:r>
            <a:r>
              <a:rPr lang="en-US" sz="2400" dirty="0" smtClean="0">
                <a:latin typeface="Arial" charset="0"/>
                <a:ea typeface="Arial" charset="0"/>
                <a:cs typeface="Arial" charset="0"/>
              </a:rPr>
              <a:t>Masters</a:t>
            </a:r>
            <a:endParaRPr lang="en-US" sz="2400" dirty="0">
              <a:latin typeface="Arial" charset="0"/>
              <a:ea typeface="Arial" charset="0"/>
              <a:cs typeface="Arial" charset="0"/>
            </a:endParaRPr>
          </a:p>
        </p:txBody>
      </p:sp>
      <p:pic>
        <p:nvPicPr>
          <p:cNvPr id="25"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752302" y="3903517"/>
            <a:ext cx="1778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5245</TotalTime>
  <Words>1102</Words>
  <Application>Microsoft Macintosh PowerPoint</Application>
  <PresentationFormat>On-screen Show (4:3)</PresentationFormat>
  <Paragraphs>135</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Garamond</vt:lpstr>
      <vt:lpstr>Mangal</vt:lpstr>
      <vt:lpstr>ＭＳ Ｐゴシック</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culley</dc:creator>
  <cp:lastModifiedBy>theresa culley</cp:lastModifiedBy>
  <cp:revision>119</cp:revision>
  <dcterms:created xsi:type="dcterms:W3CDTF">2017-09-12T02:53:44Z</dcterms:created>
  <dcterms:modified xsi:type="dcterms:W3CDTF">2017-09-26T22:03:48Z</dcterms:modified>
</cp:coreProperties>
</file>