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lin, Shelby (joslinsm)" initials="JS(" lastIdx="1" clrIdx="0">
    <p:extLst>
      <p:ext uri="{19B8F6BF-5375-455C-9EA6-DF929625EA0E}">
        <p15:presenceInfo xmlns:p15="http://schemas.microsoft.com/office/powerpoint/2012/main" userId="S-1-5-21-1757981266-1383384898-725345543-596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  <a:srgbClr val="E71A37"/>
    <a:srgbClr val="EEEEEE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4660"/>
  </p:normalViewPr>
  <p:slideViewPr>
    <p:cSldViewPr>
      <p:cViewPr varScale="1">
        <p:scale>
          <a:sx n="72" d="100"/>
          <a:sy n="72" d="100"/>
        </p:scale>
        <p:origin x="11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4T14:05:53.302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9493B-0405-4EBA-A368-81972550861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6B6E-2770-42EE-847E-A6B1D72B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3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3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103620" cy="6858000"/>
          </a:xfrm>
          <a:custGeom>
            <a:avLst/>
            <a:gdLst/>
            <a:ahLst/>
            <a:cxnLst/>
            <a:rect l="l" t="t" r="r" b="b"/>
            <a:pathLst>
              <a:path w="6103620" h="6858000">
                <a:moveTo>
                  <a:pt x="0" y="6858000"/>
                </a:moveTo>
                <a:lnTo>
                  <a:pt x="6103493" y="6858000"/>
                </a:lnTo>
                <a:lnTo>
                  <a:pt x="610349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936" y="646176"/>
            <a:ext cx="2410967" cy="5242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3492" y="0"/>
            <a:ext cx="608850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7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8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9303"/>
            <a:ext cx="12192000" cy="5148580"/>
          </a:xfrm>
          <a:custGeom>
            <a:avLst/>
            <a:gdLst/>
            <a:ahLst/>
            <a:cxnLst/>
            <a:rect l="l" t="t" r="r" b="b"/>
            <a:pathLst>
              <a:path w="12192000" h="5148580">
                <a:moveTo>
                  <a:pt x="12192000" y="0"/>
                </a:moveTo>
                <a:lnTo>
                  <a:pt x="0" y="0"/>
                </a:lnTo>
                <a:lnTo>
                  <a:pt x="0" y="5148072"/>
                </a:lnTo>
                <a:lnTo>
                  <a:pt x="12192000" y="51480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0694" y="173206"/>
            <a:ext cx="9710610" cy="71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040" y="3172876"/>
            <a:ext cx="5034280" cy="3079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oustmp@ucmail.uc.edu" TargetMode="External"/><Relationship Id="rId2" Type="http://schemas.openxmlformats.org/officeDocument/2006/relationships/hyperlink" Target="https://www.uc.edu/about/admin-finance/eh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mailto:joslinsm@ucmail.u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mailto:UCEHSA@u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hyperlink" Target="https://ehsa.uc.edu/EH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0" y="3124200"/>
            <a:ext cx="4648200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00122"/>
                </a:solidFill>
                <a:latin typeface="Book Antiqua" panose="02040602050305030304" pitchFamily="18" charset="0"/>
              </a:rPr>
              <a:t>EHSA System</a:t>
            </a:r>
          </a:p>
          <a:p>
            <a:pPr algn="ctr"/>
            <a:r>
              <a:rPr lang="en-US" sz="3600" dirty="0">
                <a:solidFill>
                  <a:srgbClr val="E00122"/>
                </a:solidFill>
                <a:latin typeface="Book Antiqua" panose="02040602050305030304" pitchFamily="18" charset="0"/>
              </a:rPr>
              <a:t>Inspection and Audit</a:t>
            </a:r>
          </a:p>
          <a:p>
            <a:pPr algn="ctr"/>
            <a:r>
              <a:rPr lang="en-US" sz="3600" dirty="0">
                <a:solidFill>
                  <a:srgbClr val="E00122"/>
                </a:solidFill>
                <a:latin typeface="Book Antiqua" panose="02040602050305030304" pitchFamily="18" charset="0"/>
              </a:rPr>
              <a:t>Guide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0870">
              <a:lnSpc>
                <a:spcPct val="100000"/>
              </a:lnSpc>
              <a:spcBef>
                <a:spcPts val="95"/>
              </a:spcBef>
            </a:pPr>
            <a:r>
              <a:rPr dirty="0"/>
              <a:t>Viewing</a:t>
            </a:r>
            <a:r>
              <a:rPr spc="-175" dirty="0"/>
              <a:t> </a:t>
            </a:r>
            <a:r>
              <a:rPr dirty="0"/>
              <a:t>Inspection</a:t>
            </a:r>
            <a:r>
              <a:rPr spc="-175" dirty="0"/>
              <a:t> </a:t>
            </a:r>
            <a:r>
              <a:rPr spc="-10" dirty="0"/>
              <a:t>History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9468" y="1761908"/>
            <a:ext cx="2735580" cy="373179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b="1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section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select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b="1" spc="-9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History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 dirty="0">
              <a:latin typeface="Arial"/>
              <a:cs typeface="Arial"/>
            </a:endParaRPr>
          </a:p>
          <a:p>
            <a:pPr marL="12700" marR="192405">
              <a:lnSpc>
                <a:spcPct val="106800"/>
              </a:lnSpc>
              <a:spcBef>
                <a:spcPts val="5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History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Page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will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open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default,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active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displayed.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 dirty="0">
              <a:latin typeface="Arial"/>
              <a:cs typeface="Arial"/>
            </a:endParaRPr>
          </a:p>
          <a:p>
            <a:pPr marL="12700" marR="60325">
              <a:lnSpc>
                <a:spcPct val="107100"/>
              </a:lnSpc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If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would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like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display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previous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inspections,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click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View</a:t>
            </a:r>
            <a:r>
              <a:rPr sz="1400" spc="-8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Archived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button.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 dirty="0">
              <a:latin typeface="Arial"/>
              <a:cs typeface="Arial"/>
            </a:endParaRPr>
          </a:p>
          <a:p>
            <a:pPr marL="12700" marR="31750">
              <a:lnSpc>
                <a:spcPct val="107100"/>
              </a:lnSpc>
            </a:pP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i="1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report</a:t>
            </a:r>
            <a:r>
              <a:rPr sz="1400" i="1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(PDF)</a:t>
            </a:r>
            <a:r>
              <a:rPr sz="1400" i="1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can</a:t>
            </a:r>
            <a:r>
              <a:rPr sz="1400" i="1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be</a:t>
            </a:r>
            <a:r>
              <a:rPr sz="1400" i="1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1C1C1C"/>
                </a:solidFill>
                <a:latin typeface="Arial"/>
                <a:cs typeface="Arial"/>
              </a:rPr>
              <a:t>generated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i="1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display</a:t>
            </a:r>
            <a:r>
              <a:rPr sz="1400" i="1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an</a:t>
            </a:r>
            <a:r>
              <a:rPr sz="1400" i="1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inspection’s</a:t>
            </a:r>
            <a:r>
              <a:rPr sz="1400" i="1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1C1C1C"/>
                </a:solidFill>
                <a:latin typeface="Arial"/>
                <a:cs typeface="Arial"/>
              </a:rPr>
              <a:t>findings.</a:t>
            </a:r>
            <a:endParaRPr sz="1400" dirty="0">
              <a:latin typeface="Arial"/>
              <a:cs typeface="Arial"/>
            </a:endParaRPr>
          </a:p>
          <a:p>
            <a:pPr marL="12700" marR="378460">
              <a:lnSpc>
                <a:spcPts val="3600"/>
              </a:lnSpc>
              <a:spcBef>
                <a:spcPts val="425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Click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b="1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Reports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dropdown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select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report.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812035"/>
            <a:ext cx="399287" cy="4008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" y="2503932"/>
            <a:ext cx="399287" cy="3992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3413759"/>
            <a:ext cx="399287" cy="4008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220" y="5029200"/>
            <a:ext cx="399287" cy="400811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768021" y="2775574"/>
            <a:ext cx="8220075" cy="3614775"/>
            <a:chOff x="3799397" y="2438400"/>
            <a:chExt cx="8220075" cy="36147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9397" y="2438400"/>
              <a:ext cx="8220075" cy="36147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2646" y="2535308"/>
              <a:ext cx="1108860" cy="225756"/>
            </a:xfrm>
            <a:prstGeom prst="rect">
              <a:avLst/>
            </a:prstGeom>
          </p:spPr>
        </p:pic>
      </p:grpSp>
      <p:pic>
        <p:nvPicPr>
          <p:cNvPr id="31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9105" y="2779813"/>
            <a:ext cx="399287" cy="40081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11270" y="2862200"/>
            <a:ext cx="1114787" cy="2360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5000" t="5140" b="9015"/>
          <a:stretch/>
        </p:blipFill>
        <p:spPr>
          <a:xfrm>
            <a:off x="3911529" y="1083937"/>
            <a:ext cx="2241990" cy="12305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059867" y="2012440"/>
            <a:ext cx="1018262" cy="15134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6411" y="1889972"/>
            <a:ext cx="399287" cy="40081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543800" y="2872482"/>
            <a:ext cx="963276" cy="2257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1051" y="2779812"/>
            <a:ext cx="399287" cy="4008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/>
          <a:srcRect t="-11586" r="27600" b="-1"/>
          <a:stretch/>
        </p:blipFill>
        <p:spPr>
          <a:xfrm>
            <a:off x="3768021" y="2362200"/>
            <a:ext cx="8220075" cy="439117"/>
          </a:xfrm>
          <a:prstGeom prst="rect">
            <a:avLst/>
          </a:prstGeom>
        </p:spPr>
      </p:pic>
      <p:pic>
        <p:nvPicPr>
          <p:cNvPr id="30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2369244"/>
            <a:ext cx="399287" cy="3992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03647"/>
            <a:ext cx="12192000" cy="2054860"/>
          </a:xfrm>
          <a:custGeom>
            <a:avLst/>
            <a:gdLst/>
            <a:ahLst/>
            <a:cxnLst/>
            <a:rect l="l" t="t" r="r" b="b"/>
            <a:pathLst>
              <a:path w="12192000" h="2054859">
                <a:moveTo>
                  <a:pt x="0" y="2054352"/>
                </a:moveTo>
                <a:lnTo>
                  <a:pt x="12192000" y="2054352"/>
                </a:lnTo>
                <a:lnTo>
                  <a:pt x="12192000" y="0"/>
                </a:lnTo>
                <a:lnTo>
                  <a:pt x="0" y="0"/>
                </a:lnTo>
                <a:lnTo>
                  <a:pt x="0" y="2054352"/>
                </a:lnTo>
                <a:close/>
              </a:path>
            </a:pathLst>
          </a:custGeom>
          <a:solidFill>
            <a:srgbClr val="F5F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72967"/>
            <a:ext cx="12192000" cy="512445"/>
          </a:xfrm>
          <a:custGeom>
            <a:avLst/>
            <a:gdLst/>
            <a:ahLst/>
            <a:cxnLst/>
            <a:rect l="l" t="t" r="r" b="b"/>
            <a:pathLst>
              <a:path w="12192000" h="512445">
                <a:moveTo>
                  <a:pt x="0" y="512064"/>
                </a:moveTo>
                <a:lnTo>
                  <a:pt x="12192000" y="512064"/>
                </a:lnTo>
                <a:lnTo>
                  <a:pt x="12192000" y="0"/>
                </a:lnTo>
                <a:lnTo>
                  <a:pt x="0" y="0"/>
                </a:lnTo>
                <a:lnTo>
                  <a:pt x="0" y="512064"/>
                </a:lnTo>
                <a:close/>
              </a:path>
            </a:pathLst>
          </a:custGeom>
          <a:solidFill>
            <a:srgbClr val="F5F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310141"/>
            <a:chOff x="0" y="0"/>
            <a:chExt cx="12192000" cy="317309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054860"/>
            </a:xfrm>
            <a:custGeom>
              <a:avLst/>
              <a:gdLst/>
              <a:ahLst/>
              <a:cxnLst/>
              <a:rect l="l" t="t" r="r" b="b"/>
              <a:pathLst>
                <a:path w="12192000" h="2054860">
                  <a:moveTo>
                    <a:pt x="0" y="2054352"/>
                  </a:moveTo>
                  <a:lnTo>
                    <a:pt x="12192000" y="205435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054352"/>
                  </a:lnTo>
                  <a:close/>
                </a:path>
              </a:pathLst>
            </a:custGeom>
            <a:solidFill>
              <a:srgbClr val="F5F3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054351"/>
              <a:ext cx="12192000" cy="1118870"/>
            </a:xfrm>
            <a:custGeom>
              <a:avLst/>
              <a:gdLst/>
              <a:ahLst/>
              <a:cxnLst/>
              <a:rect l="l" t="t" r="r" b="b"/>
              <a:pathLst>
                <a:path w="12192000" h="1118870">
                  <a:moveTo>
                    <a:pt x="12192000" y="0"/>
                  </a:moveTo>
                  <a:lnTo>
                    <a:pt x="0" y="0"/>
                  </a:lnTo>
                  <a:lnTo>
                    <a:pt x="0" y="1118615"/>
                  </a:lnTo>
                  <a:lnTo>
                    <a:pt x="12192000" y="11186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3685032"/>
            <a:ext cx="12192000" cy="1118870"/>
          </a:xfrm>
          <a:custGeom>
            <a:avLst/>
            <a:gdLst/>
            <a:ahLst/>
            <a:cxnLst/>
            <a:rect l="l" t="t" r="r" b="b"/>
            <a:pathLst>
              <a:path w="12192000" h="1118870">
                <a:moveTo>
                  <a:pt x="12192000" y="0"/>
                </a:moveTo>
                <a:lnTo>
                  <a:pt x="0" y="0"/>
                </a:lnTo>
                <a:lnTo>
                  <a:pt x="0" y="1118615"/>
                </a:lnTo>
                <a:lnTo>
                  <a:pt x="12192000" y="11186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8044" y="2004561"/>
            <a:ext cx="10047861" cy="229216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37185" algn="ctr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Find</a:t>
            </a:r>
            <a:r>
              <a:rPr sz="2400" spc="-8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additional</a:t>
            </a:r>
            <a:r>
              <a:rPr sz="2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EH</a:t>
            </a:r>
            <a:r>
              <a:rPr lang="en-US" sz="2400" dirty="0">
                <a:solidFill>
                  <a:srgbClr val="1C1C1C"/>
                </a:solidFill>
                <a:latin typeface="Arial"/>
                <a:cs typeface="Arial"/>
              </a:rPr>
              <a:t>&amp;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lang="en-US" sz="2400" spc="-165" dirty="0">
                <a:solidFill>
                  <a:srgbClr val="1C1C1C"/>
                </a:solidFill>
                <a:latin typeface="Arial"/>
                <a:cs typeface="Arial"/>
              </a:rPr>
              <a:t> information</a:t>
            </a:r>
          </a:p>
          <a:p>
            <a:pPr marL="337185" algn="ctr">
              <a:lnSpc>
                <a:spcPct val="100000"/>
              </a:lnSpc>
              <a:spcBef>
                <a:spcPts val="1095"/>
              </a:spcBef>
            </a:pPr>
            <a:r>
              <a:rPr lang="en-US" sz="2400" dirty="0">
                <a:latin typeface="Arial"/>
                <a:cs typeface="Arial"/>
                <a:hlinkClick r:id="rId2"/>
              </a:rPr>
              <a:t>https://www.uc.edu/about/admin-finance/ehs.html</a:t>
            </a:r>
            <a:endParaRPr lang="en-US"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endParaRPr sz="2400" dirty="0">
              <a:latin typeface="Arial"/>
              <a:cs typeface="Arial"/>
            </a:endParaRPr>
          </a:p>
          <a:p>
            <a:pPr marL="2188845" marR="5080" indent="-2176780" algn="ctr">
              <a:lnSpc>
                <a:spcPct val="106700"/>
              </a:lnSpc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With</a:t>
            </a:r>
            <a:r>
              <a:rPr sz="2400" spc="-10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any</a:t>
            </a:r>
            <a:r>
              <a:rPr sz="2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questions,</a:t>
            </a:r>
            <a:r>
              <a:rPr sz="2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concerns</a:t>
            </a:r>
            <a:r>
              <a:rPr sz="2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or</a:t>
            </a:r>
            <a:r>
              <a:rPr sz="2400" spc="-7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suggestions,</a:t>
            </a:r>
            <a:r>
              <a:rPr sz="2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contact</a:t>
            </a:r>
            <a:r>
              <a:rPr sz="2400" spc="-7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endParaRPr lang="en-US" sz="2400" spc="-65" dirty="0">
              <a:solidFill>
                <a:srgbClr val="1C1C1C"/>
              </a:solidFill>
              <a:latin typeface="Arial"/>
              <a:cs typeface="Arial"/>
            </a:endParaRPr>
          </a:p>
          <a:p>
            <a:pPr marL="2188845" marR="5080" indent="-2176780" algn="ctr">
              <a:lnSpc>
                <a:spcPct val="106700"/>
              </a:lnSpc>
            </a:pP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EH</a:t>
            </a:r>
            <a:r>
              <a:rPr lang="en-US" sz="2400" spc="-10" dirty="0">
                <a:solidFill>
                  <a:srgbClr val="1C1C1C"/>
                </a:solidFill>
                <a:latin typeface="Arial"/>
                <a:cs typeface="Arial"/>
              </a:rPr>
              <a:t>&amp;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2400" spc="-1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2400" spc="-155" dirty="0">
                <a:solidFill>
                  <a:srgbClr val="1C1C1C"/>
                </a:solidFill>
                <a:latin typeface="Arial"/>
                <a:cs typeface="Arial"/>
              </a:rPr>
              <a:t>Audit team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-</a:t>
            </a:r>
            <a:r>
              <a:rPr lang="en-US" sz="24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1C1C1C"/>
                </a:solidFill>
                <a:latin typeface="Arial"/>
                <a:cs typeface="Arial"/>
                <a:hlinkClick r:id="rId3"/>
              </a:rPr>
              <a:t>Michael </a:t>
            </a:r>
            <a:r>
              <a:rPr lang="en-US" sz="2400" dirty="0" err="1">
                <a:solidFill>
                  <a:srgbClr val="1C1C1C"/>
                </a:solidFill>
                <a:latin typeface="Arial"/>
                <a:cs typeface="Arial"/>
                <a:hlinkClick r:id="rId3"/>
              </a:rPr>
              <a:t>Doust</a:t>
            </a:r>
            <a:r>
              <a:rPr lang="en-US" sz="2400" dirty="0">
                <a:solidFill>
                  <a:srgbClr val="1C1C1C"/>
                </a:solidFill>
                <a:latin typeface="Arial"/>
                <a:cs typeface="Arial"/>
              </a:rPr>
              <a:t> or </a:t>
            </a:r>
            <a:r>
              <a:rPr lang="en-US" sz="2400" dirty="0">
                <a:solidFill>
                  <a:srgbClr val="1C1C1C"/>
                </a:solidFill>
                <a:latin typeface="Arial"/>
                <a:cs typeface="Arial"/>
                <a:hlinkClick r:id="rId4"/>
              </a:rPr>
              <a:t>Shelby Joslin</a:t>
            </a:r>
            <a:r>
              <a:rPr lang="en-US" sz="24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85" rIns="0" bIns="0" rtlCol="0">
            <a:spAutoFit/>
          </a:bodyPr>
          <a:lstStyle/>
          <a:p>
            <a:pPr marL="1720850">
              <a:lnSpc>
                <a:spcPct val="100000"/>
              </a:lnSpc>
              <a:spcBef>
                <a:spcPts val="95"/>
              </a:spcBef>
            </a:pPr>
            <a:r>
              <a:rPr dirty="0"/>
              <a:t>EHS</a:t>
            </a:r>
            <a:r>
              <a:rPr lang="en-US" dirty="0"/>
              <a:t>A</a:t>
            </a:r>
            <a:r>
              <a:rPr spc="-270" dirty="0"/>
              <a:t> </a:t>
            </a:r>
            <a:r>
              <a:rPr lang="en-US" dirty="0"/>
              <a:t>System</a:t>
            </a:r>
            <a:r>
              <a:rPr spc="-85" dirty="0"/>
              <a:t> </a:t>
            </a:r>
            <a:r>
              <a:rPr dirty="0"/>
              <a:t>–</a:t>
            </a:r>
            <a:r>
              <a:rPr spc="-270" dirty="0"/>
              <a:t> </a:t>
            </a:r>
            <a:r>
              <a:rPr dirty="0"/>
              <a:t>Additional</a:t>
            </a:r>
            <a:r>
              <a:rPr spc="-50" dirty="0"/>
              <a:t> </a:t>
            </a:r>
            <a:r>
              <a:rPr spc="-20" dirty="0"/>
              <a:t>Info</a:t>
            </a:r>
          </a:p>
        </p:txBody>
      </p:sp>
      <p:sp>
        <p:nvSpPr>
          <p:cNvPr id="11" name="object 11"/>
          <p:cNvSpPr/>
          <p:nvPr/>
        </p:nvSpPr>
        <p:spPr>
          <a:xfrm>
            <a:off x="10189467" y="0"/>
            <a:ext cx="2002789" cy="6858000"/>
          </a:xfrm>
          <a:custGeom>
            <a:avLst/>
            <a:gdLst/>
            <a:ahLst/>
            <a:cxnLst/>
            <a:rect l="l" t="t" r="r" b="b"/>
            <a:pathLst>
              <a:path w="2002790" h="6858000">
                <a:moveTo>
                  <a:pt x="2002535" y="0"/>
                </a:moveTo>
                <a:lnTo>
                  <a:pt x="0" y="6858000"/>
                </a:lnTo>
                <a:lnTo>
                  <a:pt x="2002535" y="6858000"/>
                </a:lnTo>
                <a:lnTo>
                  <a:pt x="2002535" y="0"/>
                </a:lnTo>
                <a:close/>
              </a:path>
            </a:pathLst>
          </a:custGeom>
          <a:solidFill>
            <a:srgbClr val="E71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incinnati Bearcats Logo and symbol, meaning, history,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70" y="4400741"/>
            <a:ext cx="3574965" cy="20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elogram 12"/>
          <p:cNvSpPr/>
          <p:nvPr/>
        </p:nvSpPr>
        <p:spPr>
          <a:xfrm>
            <a:off x="10951304" y="6175548"/>
            <a:ext cx="609600" cy="217741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04832" y="1254817"/>
            <a:ext cx="543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C1C1C"/>
                </a:solidFill>
                <a:latin typeface="Arial"/>
                <a:cs typeface="Arial"/>
              </a:rPr>
              <a:t>Title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81900" y="1178789"/>
            <a:ext cx="633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1C1C1C"/>
                </a:solidFill>
                <a:latin typeface="Arial"/>
                <a:cs typeface="Arial"/>
              </a:rPr>
              <a:t>Page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8665" y="1821565"/>
            <a:ext cx="697696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solidFill>
                  <a:srgbClr val="1C1C1C"/>
                </a:solidFill>
                <a:latin typeface="Arial"/>
                <a:cs typeface="Arial"/>
              </a:rPr>
              <a:t>EH&amp;S Lab Safety Audit Results </a:t>
            </a:r>
            <a:r>
              <a:rPr lang="en-US" sz="1600" spc="-25" dirty="0">
                <a:solidFill>
                  <a:srgbClr val="1C1C1C"/>
                </a:solidFill>
                <a:latin typeface="Arial"/>
                <a:cs typeface="Arial"/>
              </a:rPr>
              <a:t>Email ……………………………………….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lang="en-US" sz="1600" dirty="0"/>
              <a:t>EH&amp;S Lab Safety Audit Results</a:t>
            </a:r>
            <a:r>
              <a:rPr lang="en-US" sz="1600" spc="-100" dirty="0"/>
              <a:t> </a:t>
            </a:r>
            <a:r>
              <a:rPr lang="en-US" sz="1600" spc="-10" dirty="0"/>
              <a:t>E</a:t>
            </a:r>
            <a:r>
              <a:rPr lang="en-US" sz="1600" dirty="0"/>
              <a:t>mail ……………………………………….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6898" y="2615813"/>
            <a:ext cx="7008732" cy="658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Safety</a:t>
            </a:r>
            <a:r>
              <a:rPr sz="16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6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Module</a:t>
            </a:r>
            <a:r>
              <a:rPr lang="en-US" sz="1600" spc="-10" dirty="0">
                <a:solidFill>
                  <a:srgbClr val="1C1C1C"/>
                </a:solidFill>
                <a:latin typeface="Arial"/>
                <a:cs typeface="Arial"/>
              </a:rPr>
              <a:t> ……………………………………………………..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6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Response</a:t>
            </a:r>
            <a:r>
              <a:rPr sz="16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C1C1C"/>
                </a:solidFill>
                <a:latin typeface="Arial"/>
                <a:cs typeface="Arial"/>
              </a:rPr>
              <a:t>Page</a:t>
            </a:r>
            <a:r>
              <a:rPr lang="en-US" sz="1600" spc="-20" dirty="0">
                <a:solidFill>
                  <a:srgbClr val="1C1C1C"/>
                </a:solidFill>
                <a:latin typeface="Arial"/>
                <a:cs typeface="Arial"/>
              </a:rPr>
              <a:t> ……………………………………………………..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4831" y="3410223"/>
            <a:ext cx="6965569" cy="10791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How</a:t>
            </a:r>
            <a:r>
              <a:rPr sz="16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Respond</a:t>
            </a:r>
            <a:r>
              <a:rPr sz="16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6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(Steps 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1-</a:t>
            </a:r>
            <a:r>
              <a:rPr sz="1600" spc="-25" dirty="0">
                <a:solidFill>
                  <a:srgbClr val="1C1C1C"/>
                </a:solidFill>
                <a:latin typeface="Arial"/>
                <a:cs typeface="Arial"/>
              </a:rPr>
              <a:t>5)</a:t>
            </a:r>
            <a:r>
              <a:rPr lang="en-US" sz="1600" spc="-25" dirty="0">
                <a:solidFill>
                  <a:srgbClr val="1C1C1C"/>
                </a:solidFill>
                <a:latin typeface="Arial"/>
                <a:cs typeface="Arial"/>
              </a:rPr>
              <a:t> …………………………………….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3150"/>
              </a:lnSpc>
              <a:spcBef>
                <a:spcPts val="25"/>
              </a:spcBef>
            </a:pP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How</a:t>
            </a:r>
            <a:r>
              <a:rPr sz="16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Respond</a:t>
            </a:r>
            <a:r>
              <a:rPr sz="16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6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(Steps 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6-</a:t>
            </a:r>
            <a:r>
              <a:rPr sz="1600" spc="-25" dirty="0">
                <a:solidFill>
                  <a:srgbClr val="1C1C1C"/>
                </a:solidFill>
                <a:latin typeface="Arial"/>
                <a:cs typeface="Arial"/>
              </a:rPr>
              <a:t>11) </a:t>
            </a:r>
            <a:r>
              <a:rPr lang="en-US" sz="1600" spc="-25" dirty="0">
                <a:solidFill>
                  <a:srgbClr val="1C1C1C"/>
                </a:solidFill>
                <a:latin typeface="Arial"/>
                <a:cs typeface="Arial"/>
              </a:rPr>
              <a:t>…………………………………...</a:t>
            </a:r>
          </a:p>
          <a:p>
            <a:pPr marL="12700" marR="5080">
              <a:lnSpc>
                <a:spcPts val="3150"/>
              </a:lnSpc>
              <a:spcBef>
                <a:spcPts val="25"/>
              </a:spcBef>
            </a:pP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How</a:t>
            </a:r>
            <a:r>
              <a:rPr sz="16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Respond</a:t>
            </a:r>
            <a:r>
              <a:rPr sz="16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6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(Steps 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12-</a:t>
            </a:r>
            <a:r>
              <a:rPr sz="1600" spc="-25" dirty="0">
                <a:solidFill>
                  <a:srgbClr val="1C1C1C"/>
                </a:solidFill>
                <a:latin typeface="Arial"/>
                <a:cs typeface="Arial"/>
              </a:rPr>
              <a:t>16)</a:t>
            </a:r>
            <a:r>
              <a:rPr lang="en-US" sz="1600" spc="-25" dirty="0">
                <a:solidFill>
                  <a:srgbClr val="1C1C1C"/>
                </a:solidFill>
                <a:latin typeface="Arial"/>
                <a:cs typeface="Arial"/>
              </a:rPr>
              <a:t> ………………………………….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04832" y="4525101"/>
            <a:ext cx="69772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View</a:t>
            </a:r>
            <a:r>
              <a:rPr sz="16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6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C1C1C"/>
                </a:solidFill>
                <a:latin typeface="Arial"/>
                <a:cs typeface="Arial"/>
              </a:rPr>
              <a:t>History</a:t>
            </a:r>
            <a:r>
              <a:rPr lang="en-US" sz="1600" spc="-10" dirty="0">
                <a:solidFill>
                  <a:srgbClr val="1C1C1C"/>
                </a:solidFill>
                <a:latin typeface="Arial"/>
                <a:cs typeface="Arial"/>
              </a:rPr>
              <a:t> …………………………………………………………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72878" y="1623752"/>
            <a:ext cx="309245" cy="3175869"/>
          </a:xfrm>
          <a:prstGeom prst="rect">
            <a:avLst/>
          </a:prstGeom>
          <a:solidFill>
            <a:srgbClr val="F5F3EE"/>
          </a:solidFill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03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04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05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06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07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08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09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u="sng" spc="-25" dirty="0">
                <a:solidFill>
                  <a:srgbClr val="E00122"/>
                </a:solidFill>
                <a:latin typeface="Arial"/>
                <a:cs typeface="Arial"/>
              </a:rPr>
              <a:t>10</a:t>
            </a:r>
            <a:endParaRPr sz="2000" u="sng" dirty="0">
              <a:solidFill>
                <a:srgbClr val="E00122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4725">
              <a:lnSpc>
                <a:spcPct val="100000"/>
              </a:lnSpc>
              <a:spcBef>
                <a:spcPts val="100"/>
              </a:spcBef>
            </a:pPr>
            <a:r>
              <a:rPr sz="4400" spc="-455" dirty="0"/>
              <a:t>T</a:t>
            </a:r>
            <a:r>
              <a:rPr sz="4400" spc="35" dirty="0"/>
              <a:t>ab</a:t>
            </a:r>
            <a:r>
              <a:rPr sz="4400" spc="45" dirty="0"/>
              <a:t>l</a:t>
            </a:r>
            <a:r>
              <a:rPr sz="4400" spc="40" dirty="0"/>
              <a:t>e</a:t>
            </a:r>
            <a:r>
              <a:rPr sz="4400" spc="-135" dirty="0"/>
              <a:t> </a:t>
            </a:r>
            <a:r>
              <a:rPr sz="4400" dirty="0"/>
              <a:t>of</a:t>
            </a:r>
            <a:r>
              <a:rPr sz="4400" spc="-120" dirty="0"/>
              <a:t> </a:t>
            </a:r>
            <a:r>
              <a:rPr sz="4400" spc="-10" dirty="0"/>
              <a:t>Contents</a:t>
            </a:r>
            <a:endParaRPr sz="4400" dirty="0"/>
          </a:p>
        </p:txBody>
      </p:sp>
      <p:pic>
        <p:nvPicPr>
          <p:cNvPr id="4102" name="Picture 6" descr="Unlocking how mutations help pancreatic cancer gr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r="23263"/>
          <a:stretch/>
        </p:blipFill>
        <p:spPr bwMode="auto">
          <a:xfrm>
            <a:off x="-1" y="-1"/>
            <a:ext cx="4494783" cy="68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4693531" y="990600"/>
            <a:ext cx="73152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304739"/>
            <a:ext cx="818940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1185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EH&amp;S Lab Safety Audit Results</a:t>
            </a:r>
            <a:r>
              <a:rPr sz="3200" spc="-100" dirty="0"/>
              <a:t> </a:t>
            </a:r>
            <a:r>
              <a:rPr sz="3200" spc="-10" dirty="0"/>
              <a:t>E</a:t>
            </a:r>
            <a:r>
              <a:rPr sz="3200" dirty="0"/>
              <a:t>mail</a:t>
            </a:r>
            <a:endParaRPr sz="3200"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265640" y="1465068"/>
            <a:ext cx="4039870" cy="934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After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has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occurred,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email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from </a:t>
            </a:r>
            <a:r>
              <a:rPr lang="en-US" sz="1400" dirty="0">
                <a:solidFill>
                  <a:srgbClr val="1C1C1C"/>
                </a:solidFill>
                <a:latin typeface="Arial"/>
                <a:cs typeface="Arial"/>
                <a:hlinkClick r:id="rId2"/>
              </a:rPr>
              <a:t>UCEHSA@uc.edu</a:t>
            </a:r>
            <a:r>
              <a:rPr lang="en-US" sz="1400" dirty="0">
                <a:solidFill>
                  <a:srgbClr val="1C1C1C"/>
                </a:solidFill>
                <a:latin typeface="Arial"/>
                <a:cs typeface="Arial"/>
              </a:rPr>
              <a:t> with the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r>
              <a:rPr lang="en-US" sz="1400" spc="-10" dirty="0">
                <a:solidFill>
                  <a:srgbClr val="1C1C1C"/>
                </a:solidFill>
                <a:latin typeface="Arial"/>
                <a:cs typeface="Arial"/>
              </a:rPr>
              <a:t> copied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,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will</a:t>
            </a:r>
            <a:r>
              <a:rPr sz="1400" spc="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be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sent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stating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that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there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findings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for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review.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The</a:t>
            </a:r>
            <a:r>
              <a:rPr sz="1400" u="sng" spc="-25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key</a:t>
            </a:r>
            <a:r>
              <a:rPr sz="1400" u="sng" spc="-35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points</a:t>
            </a:r>
            <a:r>
              <a:rPr sz="1400" u="sng" spc="-40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in</a:t>
            </a:r>
            <a:r>
              <a:rPr sz="1400" u="sng" spc="-25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the</a:t>
            </a:r>
            <a:r>
              <a:rPr sz="1400" u="sng" spc="-30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email</a:t>
            </a:r>
            <a:r>
              <a:rPr lang="en-US" sz="1400" u="sng" spc="-10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 are</a:t>
            </a:r>
            <a:r>
              <a:rPr sz="1400" u="sng" spc="-10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791" y="2761464"/>
            <a:ext cx="399287" cy="39928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642" y="3482271"/>
            <a:ext cx="399287" cy="39928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791" y="4275520"/>
            <a:ext cx="399287" cy="399287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body" idx="1"/>
          </p:nvPr>
        </p:nvSpPr>
        <p:spPr>
          <a:xfrm>
            <a:off x="579627" y="2832248"/>
            <a:ext cx="4531360" cy="30223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5"/>
              </a:spcBef>
            </a:pPr>
            <a:r>
              <a:rPr lang="en-US" spc="-20" dirty="0"/>
              <a:t>The link access the EHSA system to view full audit results</a:t>
            </a: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lang="en-US" spc="-20" dirty="0"/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pc="-20" dirty="0"/>
          </a:p>
          <a:p>
            <a:pPr marL="12700">
              <a:lnSpc>
                <a:spcPct val="100000"/>
              </a:lnSpc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link to</a:t>
            </a:r>
            <a:r>
              <a:rPr spc="-20" dirty="0"/>
              <a:t> </a:t>
            </a:r>
            <a:r>
              <a:rPr spc="-10" dirty="0"/>
              <a:t>EH</a:t>
            </a:r>
            <a:r>
              <a:rPr lang="en-US" spc="-10" dirty="0"/>
              <a:t>SA system training</a:t>
            </a:r>
            <a:endParaRPr spc="-10" dirty="0"/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pc="-10" dirty="0"/>
          </a:p>
          <a:p>
            <a:pPr marL="12700" marR="1260475">
              <a:lnSpc>
                <a:spcPct val="107100"/>
              </a:lnSpc>
            </a:pPr>
            <a:r>
              <a:rPr dirty="0"/>
              <a:t>Instructions</a:t>
            </a:r>
            <a:r>
              <a:rPr spc="-4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dirty="0"/>
              <a:t>how</a:t>
            </a:r>
            <a:r>
              <a:rPr spc="-3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lang="en-US" dirty="0"/>
              <a:t>enter resolutions</a:t>
            </a:r>
            <a:r>
              <a:rPr spc="-5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findings</a:t>
            </a:r>
            <a:r>
              <a:rPr spc="-45" dirty="0"/>
              <a:t> </a:t>
            </a:r>
            <a:r>
              <a:rPr spc="-25" dirty="0"/>
              <a:t>in </a:t>
            </a:r>
            <a:r>
              <a:rPr spc="-10" dirty="0"/>
              <a:t>EHS</a:t>
            </a:r>
            <a:r>
              <a:rPr lang="en-US" spc="-10" dirty="0"/>
              <a:t>A system</a:t>
            </a:r>
          </a:p>
          <a:p>
            <a:pPr marL="12700" marR="1260475">
              <a:lnSpc>
                <a:spcPct val="107100"/>
              </a:lnSpc>
            </a:pPr>
            <a:endParaRPr lang="en-US" spc="-10" dirty="0"/>
          </a:p>
          <a:p>
            <a:pPr marL="12700" marR="1260475">
              <a:lnSpc>
                <a:spcPct val="107100"/>
              </a:lnSpc>
            </a:pPr>
            <a:endParaRPr lang="en-US" spc="-10" dirty="0"/>
          </a:p>
          <a:p>
            <a:pPr marL="12700" marR="1260475">
              <a:lnSpc>
                <a:spcPct val="107100"/>
              </a:lnSpc>
            </a:pPr>
            <a:endParaRPr lang="en-US" spc="-10" dirty="0"/>
          </a:p>
          <a:p>
            <a:pPr marL="12700" marR="1260475">
              <a:lnSpc>
                <a:spcPct val="107100"/>
              </a:lnSpc>
            </a:pPr>
            <a:r>
              <a:rPr lang="en-US" spc="-10" dirty="0"/>
              <a:t>You can respond to the email to get into contact with the inspector for questions.</a:t>
            </a:r>
            <a:endParaRPr spc="-10" dirty="0"/>
          </a:p>
        </p:txBody>
      </p:sp>
      <p:sp>
        <p:nvSpPr>
          <p:cNvPr id="36" name="object 36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03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179" y="2317056"/>
            <a:ext cx="6230231" cy="4316217"/>
          </a:xfrm>
          <a:prstGeom prst="rect">
            <a:avLst/>
          </a:prstGeom>
        </p:spPr>
      </p:pic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2191935" y="-215443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2344335" y="-63043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179" y="1124888"/>
            <a:ext cx="2486025" cy="9525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172200" y="1668281"/>
            <a:ext cx="1524000" cy="288563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000" dirty="0"/>
              <a:t>Inspector Email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72200" y="1428613"/>
            <a:ext cx="1524000" cy="280025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1000" dirty="0"/>
              <a:t>PI Email</a:t>
            </a:r>
          </a:p>
          <a:p>
            <a:pPr algn="l"/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7288727" y="3919474"/>
            <a:ext cx="2461406" cy="2636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3659" y="3641910"/>
            <a:ext cx="399287" cy="399287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0134600" y="5318080"/>
            <a:ext cx="990600" cy="3251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23906" y="5081368"/>
            <a:ext cx="399287" cy="399287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5486400" y="4343399"/>
            <a:ext cx="5867400" cy="69088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27740" y="4120213"/>
            <a:ext cx="399287" cy="3992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23627"/>
            <a:ext cx="752230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95"/>
              </a:spcBef>
            </a:pPr>
            <a:r>
              <a:rPr lang="en-US" sz="3200" dirty="0"/>
              <a:t>EH&amp;S Lab Safety Audit Results</a:t>
            </a:r>
            <a:r>
              <a:rPr lang="en-US" sz="3200" spc="-100" dirty="0"/>
              <a:t> </a:t>
            </a:r>
            <a:r>
              <a:rPr lang="en-US" sz="3200" spc="-10" dirty="0"/>
              <a:t>E</a:t>
            </a:r>
            <a:r>
              <a:rPr lang="en-US" sz="3200" dirty="0"/>
              <a:t>mail</a:t>
            </a:r>
            <a:endParaRPr sz="3200"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252276" y="1580823"/>
            <a:ext cx="4009390" cy="4982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7960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At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bottom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email,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table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findings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will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displayed.</a:t>
            </a:r>
            <a:endParaRPr sz="1400" dirty="0">
              <a:latin typeface="Arial"/>
              <a:cs typeface="Arial"/>
            </a:endParaRPr>
          </a:p>
          <a:p>
            <a:pPr marL="411480" marR="199390">
              <a:lnSpc>
                <a:spcPct val="106800"/>
              </a:lnSpc>
              <a:spcBef>
                <a:spcPts val="810"/>
              </a:spcBef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b="1" spc="-8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Number</a:t>
            </a:r>
            <a:r>
              <a:rPr sz="1400" b="1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Every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spc="-7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assigned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unique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number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useful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searching</a:t>
            </a:r>
            <a:r>
              <a:rPr sz="1400" spc="-7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within</a:t>
            </a:r>
            <a:r>
              <a:rPr lang="en-US" sz="1400" spc="-5" dirty="0">
                <a:solidFill>
                  <a:srgbClr val="1C1C1C"/>
                </a:solidFill>
                <a:latin typeface="Arial"/>
                <a:cs typeface="Arial"/>
              </a:rPr>
              <a:t> the EHSA system</a:t>
            </a:r>
            <a:endParaRPr sz="1400" dirty="0">
              <a:latin typeface="Arial"/>
              <a:cs typeface="Arial"/>
            </a:endParaRPr>
          </a:p>
          <a:p>
            <a:pPr marL="411480" marR="250825" indent="-635">
              <a:lnSpc>
                <a:spcPct val="106500"/>
              </a:lnSpc>
              <a:spcBef>
                <a:spcPts val="815"/>
              </a:spcBef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lang="en-US" sz="1400" b="1" dirty="0">
                <a:solidFill>
                  <a:srgbClr val="1C1C1C"/>
                </a:solidFill>
                <a:latin typeface="Arial"/>
                <a:cs typeface="Arial"/>
              </a:rPr>
              <a:t> Description</a:t>
            </a:r>
            <a:r>
              <a:rPr sz="1400" b="1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listing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each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from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endParaRPr sz="1400" dirty="0">
              <a:latin typeface="Arial"/>
              <a:cs typeface="Arial"/>
            </a:endParaRPr>
          </a:p>
          <a:p>
            <a:pPr marL="411480" marR="120650">
              <a:lnSpc>
                <a:spcPct val="107100"/>
              </a:lnSpc>
              <a:spcBef>
                <a:spcPts val="805"/>
              </a:spcBef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Location</a:t>
            </a:r>
            <a:r>
              <a:rPr sz="1400" b="1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where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took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place,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was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recorded</a:t>
            </a:r>
            <a:endParaRPr sz="1400" dirty="0">
              <a:latin typeface="Arial"/>
              <a:cs typeface="Arial"/>
            </a:endParaRPr>
          </a:p>
          <a:p>
            <a:pPr marL="411480" marR="363855">
              <a:lnSpc>
                <a:spcPct val="107100"/>
              </a:lnSpc>
              <a:spcBef>
                <a:spcPts val="790"/>
              </a:spcBef>
            </a:pP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Recommendation</a:t>
            </a:r>
            <a:r>
              <a:rPr sz="1400" b="1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If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is</a:t>
            </a:r>
            <a:r>
              <a:rPr sz="14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found,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what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recommended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course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action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might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be</a:t>
            </a:r>
            <a:endParaRPr sz="1400" dirty="0">
              <a:latin typeface="Arial"/>
              <a:cs typeface="Arial"/>
            </a:endParaRPr>
          </a:p>
          <a:p>
            <a:pPr marL="412115" marR="5080" indent="-635">
              <a:lnSpc>
                <a:spcPct val="107100"/>
              </a:lnSpc>
              <a:spcBef>
                <a:spcPts val="795"/>
              </a:spcBef>
            </a:pP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Observations/Notes</a:t>
            </a:r>
            <a:r>
              <a:rPr sz="1400" b="1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additional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notes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given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endParaRPr sz="1400" dirty="0">
              <a:latin typeface="Arial"/>
              <a:cs typeface="Arial"/>
            </a:endParaRPr>
          </a:p>
          <a:p>
            <a:pPr marL="412115" marR="98425" indent="-635">
              <a:lnSpc>
                <a:spcPct val="107100"/>
              </a:lnSpc>
              <a:spcBef>
                <a:spcPts val="79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Correct</a:t>
            </a:r>
            <a:r>
              <a:rPr sz="1400" b="1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400" b="1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Date</a:t>
            </a:r>
            <a:r>
              <a:rPr sz="1400" b="1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is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automatically</a:t>
            </a:r>
            <a:r>
              <a:rPr sz="1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set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number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days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after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endParaRPr lang="en-US" sz="1400" spc="-10" dirty="0">
              <a:solidFill>
                <a:srgbClr val="1C1C1C"/>
              </a:solidFill>
              <a:latin typeface="Arial"/>
              <a:cs typeface="Arial"/>
            </a:endParaRPr>
          </a:p>
          <a:p>
            <a:pPr marL="412115" marR="98425" indent="-635">
              <a:lnSpc>
                <a:spcPct val="107100"/>
              </a:lnSpc>
              <a:spcBef>
                <a:spcPts val="790"/>
              </a:spcBef>
            </a:pPr>
            <a:r>
              <a:rPr lang="en-US" sz="1400" b="1" spc="-10" dirty="0">
                <a:solidFill>
                  <a:srgbClr val="1C1C1C"/>
                </a:solidFill>
                <a:latin typeface="Arial"/>
                <a:cs typeface="Arial"/>
              </a:rPr>
              <a:t>Pictures</a:t>
            </a:r>
            <a:r>
              <a:rPr lang="en-US" sz="1400" spc="-10" dirty="0">
                <a:solidFill>
                  <a:srgbClr val="1C1C1C"/>
                </a:solidFill>
                <a:latin typeface="Arial"/>
                <a:cs typeface="Arial"/>
              </a:rPr>
              <a:t> associated with each finding</a:t>
            </a:r>
          </a:p>
          <a:p>
            <a:pPr marL="412115" marR="98425" indent="-635">
              <a:lnSpc>
                <a:spcPct val="107100"/>
              </a:lnSpc>
              <a:spcBef>
                <a:spcPts val="790"/>
              </a:spcBef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859" y="3393141"/>
            <a:ext cx="399287" cy="39928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858" y="3983104"/>
            <a:ext cx="399287" cy="39928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857" y="4712902"/>
            <a:ext cx="399287" cy="39928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857" y="5302865"/>
            <a:ext cx="412705" cy="41213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275" y="5861087"/>
            <a:ext cx="399287" cy="39928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859" y="2833395"/>
            <a:ext cx="399287" cy="40081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04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2909" t="-1429" r="3030" b="1429"/>
          <a:stretch/>
        </p:blipFill>
        <p:spPr>
          <a:xfrm>
            <a:off x="4237839" y="1998080"/>
            <a:ext cx="7862186" cy="401584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448800" y="3110483"/>
            <a:ext cx="1219200" cy="2348639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272" y="2173515"/>
            <a:ext cx="399287" cy="39928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327628" y="3399069"/>
            <a:ext cx="685800" cy="7299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79391" y="3491561"/>
            <a:ext cx="483210" cy="5368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700992" y="3684458"/>
            <a:ext cx="761999" cy="2159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261666" y="2128824"/>
            <a:ext cx="2075717" cy="24433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69068" y="1774228"/>
            <a:ext cx="399287" cy="399287"/>
          </a:xfrm>
          <a:prstGeom prst="rect">
            <a:avLst/>
          </a:prstGeom>
        </p:spPr>
      </p:pic>
      <p:pic>
        <p:nvPicPr>
          <p:cNvPr id="39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59165" y="2927438"/>
            <a:ext cx="399287" cy="400811"/>
          </a:xfrm>
          <a:prstGeom prst="rect">
            <a:avLst/>
          </a:prstGeom>
        </p:spPr>
      </p:pic>
      <p:pic>
        <p:nvPicPr>
          <p:cNvPr id="40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1352" y="3051063"/>
            <a:ext cx="399287" cy="39928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645252" y="3060637"/>
            <a:ext cx="3860950" cy="15113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5046" y="3759995"/>
            <a:ext cx="399287" cy="399287"/>
          </a:xfrm>
          <a:prstGeom prst="rect">
            <a:avLst/>
          </a:prstGeom>
        </p:spPr>
      </p:pic>
      <p:pic>
        <p:nvPicPr>
          <p:cNvPr id="43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8382" y="3199921"/>
            <a:ext cx="399287" cy="399287"/>
          </a:xfrm>
          <a:prstGeom prst="rect">
            <a:avLst/>
          </a:prstGeom>
        </p:spPr>
      </p:pic>
      <p:pic>
        <p:nvPicPr>
          <p:cNvPr id="44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75640" y="3187073"/>
            <a:ext cx="412705" cy="412135"/>
          </a:xfrm>
          <a:prstGeom prst="rect">
            <a:avLst/>
          </a:prstGeom>
        </p:spPr>
      </p:pic>
      <p:pic>
        <p:nvPicPr>
          <p:cNvPr id="45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18327" y="3186382"/>
            <a:ext cx="399287" cy="3992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6425">
              <a:lnSpc>
                <a:spcPct val="100000"/>
              </a:lnSpc>
              <a:spcBef>
                <a:spcPts val="95"/>
              </a:spcBef>
            </a:pPr>
            <a:r>
              <a:rPr dirty="0"/>
              <a:t>Safety</a:t>
            </a:r>
            <a:r>
              <a:rPr spc="-140" dirty="0"/>
              <a:t> </a:t>
            </a:r>
            <a:r>
              <a:rPr dirty="0"/>
              <a:t>Inspections</a:t>
            </a:r>
            <a:r>
              <a:rPr spc="-135" dirty="0"/>
              <a:t> </a:t>
            </a:r>
            <a:r>
              <a:rPr spc="-10" dirty="0"/>
              <a:t>Module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466" y="1471884"/>
            <a:ext cx="10473055" cy="3467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5080" indent="-635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Whether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click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EHS</a:t>
            </a:r>
            <a:r>
              <a:rPr lang="en-US" sz="1400" spc="-80" dirty="0">
                <a:solidFill>
                  <a:srgbClr val="1C1C1C"/>
                </a:solidFill>
                <a:latin typeface="Arial"/>
                <a:cs typeface="Arial"/>
              </a:rPr>
              <a:t>A system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link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email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received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or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login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EHS</a:t>
            </a:r>
            <a:r>
              <a:rPr lang="en-US" sz="1400" spc="-80" dirty="0">
                <a:solidFill>
                  <a:srgbClr val="1C1C1C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directly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(</a:t>
            </a:r>
            <a:r>
              <a:rPr lang="en-US" sz="1400" u="sng" spc="-10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  <a:hlinkClick r:id="rId2"/>
              </a:rPr>
              <a:t>https://ehsa.uc.edu/EHSA/</a:t>
            </a:r>
            <a:r>
              <a:rPr lang="en-US" sz="1400" u="sng" spc="-10" dirty="0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),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will need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navigate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Safety</a:t>
            </a:r>
            <a:r>
              <a:rPr sz="1400" b="1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b="1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module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EHSA</a:t>
            </a:r>
            <a:r>
              <a:rPr sz="1400" spc="-8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homepage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respond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any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findings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may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have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received.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Arial"/>
              <a:cs typeface="Arial"/>
            </a:endParaRPr>
          </a:p>
          <a:p>
            <a:pPr marL="12700" marR="6139815">
              <a:lnSpc>
                <a:spcPct val="107100"/>
              </a:lnSpc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Safety</a:t>
            </a:r>
            <a:r>
              <a:rPr sz="1400" b="1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b="1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module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icon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might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display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red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and/or</a:t>
            </a:r>
            <a:r>
              <a:rPr sz="1400" spc="-7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orange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notification</a:t>
            </a:r>
            <a:r>
              <a:rPr sz="1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bubbles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above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it.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400" dirty="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Red</a:t>
            </a:r>
            <a:r>
              <a:rPr sz="1400" b="1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Response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Needed</a:t>
            </a:r>
            <a:endParaRPr sz="1400" dirty="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Orange</a:t>
            </a:r>
            <a:r>
              <a:rPr sz="1400" b="1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Pending</a:t>
            </a:r>
            <a:r>
              <a:rPr sz="1400" spc="-10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Approval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 dirty="0">
              <a:latin typeface="Arial"/>
              <a:cs typeface="Arial"/>
            </a:endParaRPr>
          </a:p>
          <a:p>
            <a:pPr marL="12700" marR="6141085" indent="-635">
              <a:lnSpc>
                <a:spcPct val="107100"/>
              </a:lnSpc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b="1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section,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click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b="1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Findings Response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400" dirty="0">
              <a:latin typeface="Arial"/>
              <a:cs typeface="Arial"/>
            </a:endParaRPr>
          </a:p>
          <a:p>
            <a:pPr marL="12700" marR="6193790">
              <a:lnSpc>
                <a:spcPct val="106500"/>
              </a:lnSpc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number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that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follows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total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number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findings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assigned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 across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all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inspections.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07" y="2345566"/>
            <a:ext cx="399287" cy="4008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81" y="3744467"/>
            <a:ext cx="399287" cy="3992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81" y="4540213"/>
            <a:ext cx="399287" cy="39928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05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168" y="2286761"/>
            <a:ext cx="4591050" cy="16573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629400" y="2363151"/>
            <a:ext cx="838200" cy="8561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6696" y="2124551"/>
            <a:ext cx="399287" cy="4008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3651" t="4659" b="10937"/>
          <a:stretch/>
        </p:blipFill>
        <p:spPr>
          <a:xfrm>
            <a:off x="6705600" y="4306078"/>
            <a:ext cx="3524059" cy="1752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906356" y="5426493"/>
            <a:ext cx="1828800" cy="2095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735156" y="5426493"/>
            <a:ext cx="225669" cy="2095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5432" y="5029725"/>
            <a:ext cx="399287" cy="399287"/>
          </a:xfrm>
          <a:prstGeom prst="rect">
            <a:avLst/>
          </a:prstGeom>
        </p:spPr>
      </p:pic>
      <p:pic>
        <p:nvPicPr>
          <p:cNvPr id="29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7968" y="5578747"/>
            <a:ext cx="399287" cy="399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1639">
              <a:lnSpc>
                <a:spcPct val="100000"/>
              </a:lnSpc>
              <a:spcBef>
                <a:spcPts val="95"/>
              </a:spcBef>
            </a:pPr>
            <a:r>
              <a:rPr dirty="0"/>
              <a:t>Inspections</a:t>
            </a:r>
            <a:r>
              <a:rPr spc="-190" dirty="0"/>
              <a:t> </a:t>
            </a:r>
            <a:r>
              <a:rPr dirty="0"/>
              <a:t>Response</a:t>
            </a:r>
            <a:r>
              <a:rPr spc="-170" dirty="0"/>
              <a:t> </a:t>
            </a:r>
            <a:r>
              <a:rPr spc="-20" dirty="0"/>
              <a:t>Page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8" y="2212848"/>
            <a:ext cx="400811" cy="3992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08" y="3118104"/>
            <a:ext cx="400811" cy="3992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08" y="4043875"/>
            <a:ext cx="400799" cy="4007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208" y="4759452"/>
            <a:ext cx="400811" cy="39928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147572" y="5253228"/>
            <a:ext cx="1170940" cy="288290"/>
            <a:chOff x="1147572" y="5253228"/>
            <a:chExt cx="1170940" cy="288290"/>
          </a:xfrm>
        </p:grpSpPr>
        <p:sp>
          <p:nvSpPr>
            <p:cNvPr id="18" name="object 18"/>
            <p:cNvSpPr/>
            <p:nvPr/>
          </p:nvSpPr>
          <p:spPr>
            <a:xfrm>
              <a:off x="1147572" y="5253228"/>
              <a:ext cx="1170940" cy="288290"/>
            </a:xfrm>
            <a:custGeom>
              <a:avLst/>
              <a:gdLst/>
              <a:ahLst/>
              <a:cxnLst/>
              <a:rect l="l" t="t" r="r" b="b"/>
              <a:pathLst>
                <a:path w="1170939" h="288289">
                  <a:moveTo>
                    <a:pt x="1122426" y="0"/>
                  </a:moveTo>
                  <a:lnTo>
                    <a:pt x="48006" y="0"/>
                  </a:lnTo>
                  <a:lnTo>
                    <a:pt x="29317" y="3771"/>
                  </a:lnTo>
                  <a:lnTo>
                    <a:pt x="14058" y="14058"/>
                  </a:lnTo>
                  <a:lnTo>
                    <a:pt x="3771" y="29317"/>
                  </a:lnTo>
                  <a:lnTo>
                    <a:pt x="0" y="48006"/>
                  </a:lnTo>
                  <a:lnTo>
                    <a:pt x="0" y="240030"/>
                  </a:lnTo>
                  <a:lnTo>
                    <a:pt x="3771" y="258718"/>
                  </a:lnTo>
                  <a:lnTo>
                    <a:pt x="14058" y="273977"/>
                  </a:lnTo>
                  <a:lnTo>
                    <a:pt x="29317" y="284264"/>
                  </a:lnTo>
                  <a:lnTo>
                    <a:pt x="48006" y="288036"/>
                  </a:lnTo>
                  <a:lnTo>
                    <a:pt x="1122426" y="288036"/>
                  </a:lnTo>
                  <a:lnTo>
                    <a:pt x="1141114" y="284264"/>
                  </a:lnTo>
                  <a:lnTo>
                    <a:pt x="1156373" y="273977"/>
                  </a:lnTo>
                  <a:lnTo>
                    <a:pt x="1166660" y="258718"/>
                  </a:lnTo>
                  <a:lnTo>
                    <a:pt x="1170432" y="240030"/>
                  </a:lnTo>
                  <a:lnTo>
                    <a:pt x="1170432" y="48006"/>
                  </a:lnTo>
                  <a:lnTo>
                    <a:pt x="1166660" y="29317"/>
                  </a:lnTo>
                  <a:lnTo>
                    <a:pt x="1156373" y="14058"/>
                  </a:lnTo>
                  <a:lnTo>
                    <a:pt x="1141114" y="3771"/>
                  </a:lnTo>
                  <a:lnTo>
                    <a:pt x="1122426" y="0"/>
                  </a:lnTo>
                  <a:close/>
                </a:path>
              </a:pathLst>
            </a:custGeom>
            <a:solidFill>
              <a:srgbClr val="428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738" y="5307944"/>
              <a:ext cx="189714" cy="1717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65989" y="2222932"/>
            <a:ext cx="3722370" cy="326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7150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b="1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Response</a:t>
            </a:r>
            <a:r>
              <a:rPr sz="1400" b="1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page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displays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all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findings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assigned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as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PI/Lab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Manager.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Arial"/>
              <a:cs typeface="Arial"/>
            </a:endParaRPr>
          </a:p>
          <a:p>
            <a:pPr marL="63500" marR="303530">
              <a:lnSpc>
                <a:spcPct val="106800"/>
              </a:lnSpc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findings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are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organized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Inspection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number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which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matches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number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your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email.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 dirty="0">
              <a:latin typeface="Arial"/>
              <a:cs typeface="Arial"/>
            </a:endParaRPr>
          </a:p>
          <a:p>
            <a:pPr marL="63500" marR="197485">
              <a:lnSpc>
                <a:spcPct val="107100"/>
              </a:lnSpc>
            </a:pP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can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rearrange</a:t>
            </a:r>
            <a:r>
              <a:rPr sz="1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columns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apply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filters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further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organized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findings.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400" dirty="0">
              <a:latin typeface="Arial"/>
              <a:cs typeface="Arial"/>
            </a:endParaRPr>
          </a:p>
          <a:p>
            <a:pPr marL="63500" marR="43180">
              <a:lnSpc>
                <a:spcPct val="107100"/>
              </a:lnSpc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When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 are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ready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respond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particular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finding,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click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Edit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Response</a:t>
            </a:r>
            <a:endParaRPr sz="14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20"/>
              </a:spcBef>
              <a:tabLst>
                <a:tab pos="928369" algn="l"/>
              </a:tabLst>
            </a:pP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button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sz="1500" b="1" baseline="-19444" dirty="0">
                <a:solidFill>
                  <a:srgbClr val="FFFFFF"/>
                </a:solidFill>
                <a:latin typeface="Calibri"/>
                <a:cs typeface="Calibri"/>
              </a:rPr>
              <a:t>Edit</a:t>
            </a:r>
            <a:r>
              <a:rPr sz="1500" b="1" spc="7" baseline="-194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baseline="-19444" dirty="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sz="1500" b="1" spc="457" baseline="-194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00" b="1" spc="457" baseline="-194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left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finding.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06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359" y="1676400"/>
            <a:ext cx="7675041" cy="4168755"/>
          </a:xfrm>
          <a:prstGeom prst="rect">
            <a:avLst/>
          </a:prstGeom>
        </p:spPr>
      </p:pic>
      <p:pic>
        <p:nvPicPr>
          <p:cNvPr id="24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016" y="1424682"/>
            <a:ext cx="400811" cy="399287"/>
          </a:xfrm>
          <a:prstGeom prst="rect">
            <a:avLst/>
          </a:prstGeom>
        </p:spPr>
      </p:pic>
      <p:pic>
        <p:nvPicPr>
          <p:cNvPr id="25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9256" y="3151163"/>
            <a:ext cx="400811" cy="39928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58291" y="3550450"/>
            <a:ext cx="792071" cy="1833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0362" y="2345633"/>
            <a:ext cx="400799" cy="40079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388899" y="4055735"/>
            <a:ext cx="853287" cy="33091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2320" y="3760777"/>
            <a:ext cx="400811" cy="3992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7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Respond</a:t>
            </a:r>
            <a:r>
              <a:rPr spc="-60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dirty="0"/>
              <a:t>Finding</a:t>
            </a:r>
            <a:r>
              <a:rPr spc="-55" dirty="0"/>
              <a:t> </a:t>
            </a:r>
            <a:r>
              <a:rPr dirty="0"/>
              <a:t>(steps</a:t>
            </a:r>
            <a:r>
              <a:rPr spc="-70" dirty="0"/>
              <a:t> </a:t>
            </a:r>
            <a:r>
              <a:rPr spc="-25" dirty="0"/>
              <a:t>1-5)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7944" y="3717165"/>
            <a:ext cx="33458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3710" algn="l"/>
              </a:tabLst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button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or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	button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access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765" y="3944329"/>
            <a:ext cx="3641090" cy="183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camera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on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your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device.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 dirty="0">
              <a:latin typeface="Arial"/>
              <a:cs typeface="Arial"/>
            </a:endParaRPr>
          </a:p>
          <a:p>
            <a:pPr marL="12700" marR="171450">
              <a:lnSpc>
                <a:spcPct val="107100"/>
              </a:lnSpc>
              <a:spcBef>
                <a:spcPts val="5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If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added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any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documents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finding,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they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would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displayed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here.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107100"/>
              </a:lnSpc>
              <a:spcBef>
                <a:spcPts val="5"/>
              </a:spcBef>
            </a:pP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also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can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add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documents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pertaining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selecting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Add</a:t>
            </a:r>
            <a:r>
              <a:rPr sz="1400" b="1" spc="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Documents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section.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635252"/>
            <a:ext cx="399287" cy="4008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" y="2802635"/>
            <a:ext cx="399287" cy="4008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3520440"/>
            <a:ext cx="399287" cy="4008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39" y="4418076"/>
            <a:ext cx="399287" cy="40081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" y="5135879"/>
            <a:ext cx="399287" cy="40081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303291" y="3520440"/>
            <a:ext cx="864869" cy="261620"/>
            <a:chOff x="3352546" y="3501895"/>
            <a:chExt cx="864869" cy="261620"/>
          </a:xfrm>
        </p:grpSpPr>
        <p:sp>
          <p:nvSpPr>
            <p:cNvPr id="18" name="object 18"/>
            <p:cNvSpPr/>
            <p:nvPr/>
          </p:nvSpPr>
          <p:spPr>
            <a:xfrm>
              <a:off x="3358896" y="3508245"/>
              <a:ext cx="852169" cy="248920"/>
            </a:xfrm>
            <a:custGeom>
              <a:avLst/>
              <a:gdLst/>
              <a:ahLst/>
              <a:cxnLst/>
              <a:rect l="l" t="t" r="r" b="b"/>
              <a:pathLst>
                <a:path w="852170" h="248920">
                  <a:moveTo>
                    <a:pt x="844384" y="0"/>
                  </a:moveTo>
                  <a:lnTo>
                    <a:pt x="7531" y="0"/>
                  </a:lnTo>
                  <a:lnTo>
                    <a:pt x="0" y="7531"/>
                  </a:lnTo>
                  <a:lnTo>
                    <a:pt x="0" y="16814"/>
                  </a:lnTo>
                  <a:lnTo>
                    <a:pt x="0" y="240880"/>
                  </a:lnTo>
                  <a:lnTo>
                    <a:pt x="7531" y="248412"/>
                  </a:lnTo>
                  <a:lnTo>
                    <a:pt x="844384" y="248412"/>
                  </a:lnTo>
                  <a:lnTo>
                    <a:pt x="851916" y="240880"/>
                  </a:lnTo>
                  <a:lnTo>
                    <a:pt x="851916" y="7531"/>
                  </a:lnTo>
                  <a:lnTo>
                    <a:pt x="844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58896" y="3508245"/>
              <a:ext cx="852169" cy="248920"/>
            </a:xfrm>
            <a:custGeom>
              <a:avLst/>
              <a:gdLst/>
              <a:ahLst/>
              <a:cxnLst/>
              <a:rect l="l" t="t" r="r" b="b"/>
              <a:pathLst>
                <a:path w="852170" h="248920">
                  <a:moveTo>
                    <a:pt x="0" y="16814"/>
                  </a:moveTo>
                  <a:lnTo>
                    <a:pt x="0" y="7531"/>
                  </a:lnTo>
                  <a:lnTo>
                    <a:pt x="7531" y="0"/>
                  </a:lnTo>
                  <a:lnTo>
                    <a:pt x="16814" y="0"/>
                  </a:lnTo>
                  <a:lnTo>
                    <a:pt x="835101" y="0"/>
                  </a:lnTo>
                  <a:lnTo>
                    <a:pt x="844384" y="0"/>
                  </a:lnTo>
                  <a:lnTo>
                    <a:pt x="851916" y="7531"/>
                  </a:lnTo>
                  <a:lnTo>
                    <a:pt x="851916" y="16814"/>
                  </a:lnTo>
                  <a:lnTo>
                    <a:pt x="851916" y="231597"/>
                  </a:lnTo>
                  <a:lnTo>
                    <a:pt x="851916" y="240880"/>
                  </a:lnTo>
                  <a:lnTo>
                    <a:pt x="844384" y="248412"/>
                  </a:lnTo>
                  <a:lnTo>
                    <a:pt x="835101" y="248412"/>
                  </a:lnTo>
                  <a:lnTo>
                    <a:pt x="16814" y="248412"/>
                  </a:lnTo>
                  <a:lnTo>
                    <a:pt x="7531" y="248412"/>
                  </a:lnTo>
                  <a:lnTo>
                    <a:pt x="0" y="240880"/>
                  </a:lnTo>
                  <a:lnTo>
                    <a:pt x="0" y="231597"/>
                  </a:lnTo>
                  <a:lnTo>
                    <a:pt x="0" y="16814"/>
                  </a:lnTo>
                  <a:close/>
                </a:path>
              </a:pathLst>
            </a:custGeom>
            <a:ln w="1270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7944" y="1646653"/>
            <a:ext cx="3556000" cy="2106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1775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Edit</a:t>
            </a:r>
            <a:r>
              <a:rPr sz="1400" b="1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b="1" spc="-8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Response</a:t>
            </a:r>
            <a:r>
              <a:rPr sz="1400" b="1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page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displays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finding’s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information</a:t>
            </a:r>
            <a:r>
              <a:rPr sz="1400" spc="-7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such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as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Location,</a:t>
            </a:r>
            <a:r>
              <a:rPr sz="1400" spc="-1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1C1C1C"/>
                </a:solidFill>
                <a:latin typeface="Arial"/>
                <a:cs typeface="Arial"/>
              </a:rPr>
              <a:t>Date Generated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Correct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Date,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r>
              <a:rPr sz="1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more.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400" dirty="0">
              <a:latin typeface="Arial"/>
              <a:cs typeface="Arial"/>
            </a:endParaRPr>
          </a:p>
          <a:p>
            <a:pPr marL="12700" marR="390525">
              <a:lnSpc>
                <a:spcPct val="107100"/>
              </a:lnSpc>
              <a:spcBef>
                <a:spcPts val="5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If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added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any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pictures,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they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would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displayed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here.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spc="-52" baseline="1984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2100" spc="-7" baseline="198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2100" spc="-7" baseline="1984" dirty="0">
                <a:solidFill>
                  <a:srgbClr val="1C1C1C"/>
                </a:solidFill>
                <a:latin typeface="Arial"/>
                <a:cs typeface="Arial"/>
              </a:rPr>
              <a:t>can </a:t>
            </a:r>
            <a:r>
              <a:rPr sz="2100" baseline="1984" dirty="0">
                <a:solidFill>
                  <a:srgbClr val="1C1C1C"/>
                </a:solidFill>
                <a:latin typeface="Arial"/>
                <a:cs typeface="Arial"/>
              </a:rPr>
              <a:t>also</a:t>
            </a:r>
            <a:r>
              <a:rPr sz="2100" spc="-52" baseline="198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1C1C1C"/>
                </a:solidFill>
                <a:latin typeface="Arial"/>
                <a:cs typeface="Arial"/>
              </a:rPr>
              <a:t>add</a:t>
            </a:r>
            <a:r>
              <a:rPr sz="2100" spc="-22" baseline="198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2100" spc="-30" baseline="198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1C1C1C"/>
                </a:solidFill>
                <a:latin typeface="Arial"/>
                <a:cs typeface="Arial"/>
              </a:rPr>
              <a:t>photo</a:t>
            </a:r>
            <a:r>
              <a:rPr sz="2100" spc="-60" baseline="198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1C1C1C"/>
                </a:solidFill>
                <a:latin typeface="Arial"/>
                <a:cs typeface="Arial"/>
              </a:rPr>
              <a:t>using</a:t>
            </a:r>
            <a:r>
              <a:rPr sz="2100" spc="-37" baseline="198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2100" spc="-157" baseline="198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lang="en-US" sz="1200" spc="-15" dirty="0">
                <a:solidFill>
                  <a:srgbClr val="1C1C1C"/>
                </a:solidFill>
                <a:latin typeface="Calibri"/>
                <a:cs typeface="Calibri"/>
              </a:rPr>
              <a:t>Add </a:t>
            </a:r>
            <a:r>
              <a:rPr sz="1200" spc="-10" dirty="0">
                <a:solidFill>
                  <a:srgbClr val="1C1C1C"/>
                </a:solidFill>
                <a:latin typeface="Calibri"/>
                <a:cs typeface="Calibri"/>
              </a:rPr>
              <a:t>Photo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1308" y="3724653"/>
            <a:ext cx="946785" cy="248920"/>
          </a:xfrm>
          <a:custGeom>
            <a:avLst/>
            <a:gdLst/>
            <a:ahLst/>
            <a:cxnLst/>
            <a:rect l="l" t="t" r="r" b="b"/>
            <a:pathLst>
              <a:path w="946785" h="248920">
                <a:moveTo>
                  <a:pt x="938872" y="0"/>
                </a:moveTo>
                <a:lnTo>
                  <a:pt x="7531" y="0"/>
                </a:lnTo>
                <a:lnTo>
                  <a:pt x="0" y="7531"/>
                </a:lnTo>
                <a:lnTo>
                  <a:pt x="0" y="16814"/>
                </a:lnTo>
                <a:lnTo>
                  <a:pt x="0" y="240880"/>
                </a:lnTo>
                <a:lnTo>
                  <a:pt x="7531" y="248411"/>
                </a:lnTo>
                <a:lnTo>
                  <a:pt x="938872" y="248411"/>
                </a:lnTo>
                <a:lnTo>
                  <a:pt x="946404" y="240880"/>
                </a:lnTo>
                <a:lnTo>
                  <a:pt x="946404" y="7531"/>
                </a:lnTo>
                <a:lnTo>
                  <a:pt x="93887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08771" y="3735761"/>
            <a:ext cx="770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C1C1C"/>
                </a:solidFill>
                <a:latin typeface="Calibri"/>
                <a:cs typeface="Calibri"/>
              </a:rPr>
              <a:t>Use</a:t>
            </a:r>
            <a:r>
              <a:rPr sz="1200" spc="-20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C1C1C"/>
                </a:solidFill>
                <a:latin typeface="Calibri"/>
                <a:cs typeface="Calibri"/>
              </a:rPr>
              <a:t>Camera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07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9736" y="1484952"/>
            <a:ext cx="7410831" cy="4562009"/>
          </a:xfrm>
          <a:prstGeom prst="rect">
            <a:avLst/>
          </a:prstGeom>
        </p:spPr>
      </p:pic>
      <p:pic>
        <p:nvPicPr>
          <p:cNvPr id="26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680" y="1452827"/>
            <a:ext cx="399287" cy="400811"/>
          </a:xfrm>
          <a:prstGeom prst="rect">
            <a:avLst/>
          </a:prstGeom>
        </p:spPr>
      </p:pic>
      <p:pic>
        <p:nvPicPr>
          <p:cNvPr id="27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9200" y="4418075"/>
            <a:ext cx="399287" cy="400811"/>
          </a:xfrm>
          <a:prstGeom prst="rect">
            <a:avLst/>
          </a:prstGeom>
        </p:spPr>
      </p:pic>
      <p:pic>
        <p:nvPicPr>
          <p:cNvPr id="28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4883" y="4017264"/>
            <a:ext cx="399287" cy="400811"/>
          </a:xfrm>
          <a:prstGeom prst="rect">
            <a:avLst/>
          </a:prstGeom>
        </p:spPr>
      </p:pic>
      <p:pic>
        <p:nvPicPr>
          <p:cNvPr id="31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6323" y="4869512"/>
            <a:ext cx="399287" cy="400811"/>
          </a:xfrm>
          <a:prstGeom prst="rect">
            <a:avLst/>
          </a:prstGeom>
        </p:spPr>
      </p:pic>
      <p:pic>
        <p:nvPicPr>
          <p:cNvPr id="32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04853" y="5381843"/>
            <a:ext cx="399287" cy="400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70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Respond</a:t>
            </a:r>
            <a:r>
              <a:rPr spc="-5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Finding</a:t>
            </a:r>
            <a:r>
              <a:rPr spc="-55" dirty="0"/>
              <a:t> </a:t>
            </a:r>
            <a:r>
              <a:rPr dirty="0"/>
              <a:t>(steps</a:t>
            </a:r>
            <a:r>
              <a:rPr spc="-70" dirty="0"/>
              <a:t> </a:t>
            </a:r>
            <a:r>
              <a:rPr spc="-25" dirty="0"/>
              <a:t>6-11)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468" y="1321992"/>
            <a:ext cx="4078732" cy="5328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is a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read-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only</a:t>
            </a:r>
            <a:r>
              <a:rPr sz="140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section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details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findings.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It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will match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email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sent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out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to</a:t>
            </a:r>
            <a:r>
              <a:rPr lang="en-US" sz="1400" spc="5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along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information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the </a:t>
            </a: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Inspections</a:t>
            </a:r>
            <a:r>
              <a:rPr sz="1400" b="1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Response</a:t>
            </a:r>
            <a:r>
              <a:rPr sz="1400" b="1" spc="-20" dirty="0">
                <a:solidFill>
                  <a:srgbClr val="1C1C1C"/>
                </a:solidFill>
                <a:latin typeface="Arial"/>
                <a:cs typeface="Arial"/>
              </a:rPr>
              <a:t> Page.</a:t>
            </a:r>
            <a:endParaRPr sz="1400" dirty="0">
              <a:latin typeface="Arial"/>
              <a:cs typeface="Arial"/>
            </a:endParaRPr>
          </a:p>
          <a:p>
            <a:pPr marL="12700"/>
            <a:endParaRPr lang="en-US" sz="1400" dirty="0">
              <a:latin typeface="Arial"/>
              <a:cs typeface="Arial"/>
            </a:endParaRPr>
          </a:p>
          <a:p>
            <a:pPr marL="12700"/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form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contains</a:t>
            </a:r>
            <a:r>
              <a:rPr sz="1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following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information: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310"/>
              </a:spcBef>
            </a:pPr>
            <a:endParaRPr sz="1400" dirty="0">
              <a:latin typeface="Arial"/>
              <a:cs typeface="Arial"/>
            </a:endParaRPr>
          </a:p>
          <a:p>
            <a:pPr marL="12700"/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Category</a:t>
            </a:r>
            <a:r>
              <a:rPr sz="1400" b="1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type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200"/>
              </a:spcBef>
            </a:pPr>
            <a:endParaRPr sz="1400" dirty="0">
              <a:latin typeface="Arial"/>
              <a:cs typeface="Arial"/>
            </a:endParaRPr>
          </a:p>
          <a:p>
            <a:pPr marL="12700" marR="450850">
              <a:spcBef>
                <a:spcPts val="5"/>
              </a:spcBef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400" b="1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1400" b="1" spc="-50" dirty="0">
                <a:solidFill>
                  <a:srgbClr val="1C1C1C"/>
                </a:solidFill>
                <a:latin typeface="Arial"/>
                <a:cs typeface="Arial"/>
              </a:rPr>
              <a:t>Description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1400" spc="-30" dirty="0">
                <a:solidFill>
                  <a:srgbClr val="1C1C1C"/>
                </a:solidFill>
                <a:latin typeface="Arial"/>
                <a:cs typeface="Arial"/>
              </a:rPr>
              <a:t>observed finding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during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inspection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30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lang="en-US" sz="1400" b="1" dirty="0">
                <a:solidFill>
                  <a:srgbClr val="1C1C1C"/>
                </a:solidFill>
                <a:latin typeface="Arial"/>
                <a:cs typeface="Arial"/>
              </a:rPr>
              <a:t>Classification</a:t>
            </a:r>
            <a:r>
              <a:rPr sz="1400" b="1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lang="en-US" sz="1400" spc="-40" dirty="0">
                <a:solidFill>
                  <a:srgbClr val="1C1C1C"/>
                </a:solidFill>
                <a:latin typeface="Arial"/>
                <a:cs typeface="Arial"/>
              </a:rPr>
              <a:t> what was observed during the inspection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75"/>
              </a:spcBef>
            </a:pPr>
            <a:endParaRPr sz="1400" dirty="0">
              <a:latin typeface="Arial"/>
              <a:cs typeface="Arial"/>
            </a:endParaRPr>
          </a:p>
          <a:p>
            <a:pPr marL="12700" marR="191770" indent="-635"/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Recommendation</a:t>
            </a:r>
            <a:r>
              <a:rPr sz="1400" b="1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steps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take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provided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EH</a:t>
            </a:r>
            <a:r>
              <a:rPr lang="en-US" sz="1400" dirty="0">
                <a:solidFill>
                  <a:srgbClr val="1C1C1C"/>
                </a:solidFill>
                <a:latin typeface="Arial"/>
                <a:cs typeface="Arial"/>
              </a:rPr>
              <a:t>&amp;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90"/>
              </a:spcBef>
            </a:pPr>
            <a:endParaRPr sz="1400" dirty="0">
              <a:latin typeface="Arial"/>
              <a:cs typeface="Arial"/>
            </a:endParaRPr>
          </a:p>
          <a:p>
            <a:pPr marL="12700" marR="542290">
              <a:spcBef>
                <a:spcPts val="5"/>
              </a:spcBef>
            </a:pPr>
            <a:r>
              <a:rPr sz="1400" b="1" spc="-10" dirty="0">
                <a:solidFill>
                  <a:srgbClr val="1C1C1C"/>
                </a:solidFill>
                <a:latin typeface="Arial"/>
                <a:cs typeface="Arial"/>
              </a:rPr>
              <a:t>Comments/Observations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dditional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information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175"/>
              </a:spcBef>
            </a:pPr>
            <a:endParaRPr sz="1400" dirty="0">
              <a:latin typeface="Arial"/>
              <a:cs typeface="Arial"/>
            </a:endParaRPr>
          </a:p>
          <a:p>
            <a:pPr marL="12700" marR="455930">
              <a:spcBef>
                <a:spcPts val="5"/>
              </a:spcBef>
            </a:pP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Regulatory</a:t>
            </a:r>
            <a:r>
              <a:rPr sz="1400" b="1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Reference</a:t>
            </a:r>
            <a:r>
              <a:rPr sz="1400" b="1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400" b="1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any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regulatory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information</a:t>
            </a:r>
            <a:r>
              <a:rPr sz="14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attached</a:t>
            </a:r>
            <a:r>
              <a:rPr sz="140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827019"/>
            <a:ext cx="399287" cy="3992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39" y="3404615"/>
            <a:ext cx="399287" cy="4008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39" y="4058424"/>
            <a:ext cx="399287" cy="4007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93" y="4648961"/>
            <a:ext cx="399287" cy="3992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39" y="5237988"/>
            <a:ext cx="399287" cy="3992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39" y="5856732"/>
            <a:ext cx="399287" cy="40081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08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1529009"/>
            <a:ext cx="7353300" cy="4327723"/>
          </a:xfrm>
          <a:prstGeom prst="rect">
            <a:avLst/>
          </a:prstGeom>
        </p:spPr>
      </p:pic>
      <p:pic>
        <p:nvPicPr>
          <p:cNvPr id="2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0" y="1921882"/>
            <a:ext cx="399287" cy="399287"/>
          </a:xfrm>
          <a:prstGeom prst="rect">
            <a:avLst/>
          </a:prstGeom>
        </p:spPr>
      </p:pic>
      <p:pic>
        <p:nvPicPr>
          <p:cNvPr id="2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2018" y="2292974"/>
            <a:ext cx="399287" cy="400811"/>
          </a:xfrm>
          <a:prstGeom prst="rect">
            <a:avLst/>
          </a:prstGeom>
        </p:spPr>
      </p:pic>
      <p:pic>
        <p:nvPicPr>
          <p:cNvPr id="22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2800" y="3026662"/>
            <a:ext cx="399287" cy="400798"/>
          </a:xfrm>
          <a:prstGeom prst="rect">
            <a:avLst/>
          </a:prstGeom>
        </p:spPr>
      </p:pic>
      <p:pic>
        <p:nvPicPr>
          <p:cNvPr id="23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7444" y="3398773"/>
            <a:ext cx="399287" cy="399287"/>
          </a:xfrm>
          <a:prstGeom prst="rect">
            <a:avLst/>
          </a:prstGeom>
        </p:spPr>
      </p:pic>
      <p:pic>
        <p:nvPicPr>
          <p:cNvPr id="24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90970" y="4164262"/>
            <a:ext cx="399287" cy="399287"/>
          </a:xfrm>
          <a:prstGeom prst="rect">
            <a:avLst/>
          </a:prstGeom>
        </p:spPr>
      </p:pic>
      <p:pic>
        <p:nvPicPr>
          <p:cNvPr id="25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20540" y="4908099"/>
            <a:ext cx="399287" cy="4008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70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Respond</a:t>
            </a:r>
            <a:r>
              <a:rPr spc="-55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Finding</a:t>
            </a:r>
            <a:r>
              <a:rPr spc="-55" dirty="0"/>
              <a:t> </a:t>
            </a:r>
            <a:r>
              <a:rPr dirty="0"/>
              <a:t>(steps</a:t>
            </a:r>
            <a:r>
              <a:rPr spc="-70" dirty="0"/>
              <a:t> </a:t>
            </a:r>
            <a:r>
              <a:rPr spc="-30" dirty="0"/>
              <a:t>12-</a:t>
            </a:r>
            <a:r>
              <a:rPr spc="-25" dirty="0"/>
              <a:t>16)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9994" y="5536216"/>
            <a:ext cx="2331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send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current</a:t>
            </a:r>
            <a:r>
              <a:rPr sz="1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info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449" y="5787037"/>
            <a:ext cx="3482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inspector</a:t>
            </a:r>
            <a:r>
              <a:rPr sz="1400" spc="-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open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next</a:t>
            </a:r>
            <a:r>
              <a:rPr sz="14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4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C1C1C"/>
                </a:solidFill>
                <a:latin typeface="Arial"/>
                <a:cs typeface="Arial"/>
              </a:rPr>
              <a:t>from</a:t>
            </a:r>
            <a:r>
              <a:rPr sz="14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C1C1C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1C1C1C"/>
                </a:solidFill>
                <a:latin typeface="Arial"/>
                <a:cs typeface="Arial"/>
              </a:rPr>
              <a:t>inspection.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36" y="3238667"/>
            <a:ext cx="399287" cy="4008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036" y="3967269"/>
            <a:ext cx="399287" cy="4008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036" y="4622852"/>
            <a:ext cx="399287" cy="3992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036" y="5303341"/>
            <a:ext cx="399287" cy="4008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8036" y="2353056"/>
            <a:ext cx="400811" cy="39928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77449" y="5555267"/>
            <a:ext cx="1126490" cy="201295"/>
          </a:xfrm>
          <a:custGeom>
            <a:avLst/>
            <a:gdLst/>
            <a:ahLst/>
            <a:cxnLst/>
            <a:rect l="l" t="t" r="r" b="b"/>
            <a:pathLst>
              <a:path w="1126489" h="201295">
                <a:moveTo>
                  <a:pt x="1120140" y="0"/>
                </a:moveTo>
                <a:lnTo>
                  <a:pt x="6096" y="0"/>
                </a:lnTo>
                <a:lnTo>
                  <a:pt x="0" y="6095"/>
                </a:lnTo>
                <a:lnTo>
                  <a:pt x="0" y="13614"/>
                </a:lnTo>
                <a:lnTo>
                  <a:pt x="0" y="195071"/>
                </a:lnTo>
                <a:lnTo>
                  <a:pt x="6096" y="201167"/>
                </a:lnTo>
                <a:lnTo>
                  <a:pt x="1120140" y="201167"/>
                </a:lnTo>
                <a:lnTo>
                  <a:pt x="1126236" y="195071"/>
                </a:lnTo>
                <a:lnTo>
                  <a:pt x="1126236" y="6095"/>
                </a:lnTo>
                <a:lnTo>
                  <a:pt x="1120140" y="0"/>
                </a:lnTo>
                <a:close/>
              </a:path>
            </a:pathLst>
          </a:custGeom>
          <a:solidFill>
            <a:srgbClr val="5CB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9258" y="5574633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Save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53248" y="4622852"/>
            <a:ext cx="478850" cy="247166"/>
          </a:xfrm>
          <a:custGeom>
            <a:avLst/>
            <a:gdLst/>
            <a:ahLst/>
            <a:cxnLst/>
            <a:rect l="l" t="t" r="r" b="b"/>
            <a:pathLst>
              <a:path w="457200" h="233679">
                <a:moveTo>
                  <a:pt x="450138" y="0"/>
                </a:moveTo>
                <a:lnTo>
                  <a:pt x="7061" y="0"/>
                </a:lnTo>
                <a:lnTo>
                  <a:pt x="0" y="7073"/>
                </a:lnTo>
                <a:lnTo>
                  <a:pt x="0" y="15786"/>
                </a:lnTo>
                <a:lnTo>
                  <a:pt x="0" y="226110"/>
                </a:lnTo>
                <a:lnTo>
                  <a:pt x="7061" y="233171"/>
                </a:lnTo>
                <a:lnTo>
                  <a:pt x="450138" y="233171"/>
                </a:lnTo>
                <a:lnTo>
                  <a:pt x="457200" y="226110"/>
                </a:lnTo>
                <a:lnTo>
                  <a:pt x="457200" y="7073"/>
                </a:lnTo>
                <a:lnTo>
                  <a:pt x="450138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7735" y="1269608"/>
            <a:ext cx="3983354" cy="430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51765">
              <a:lnSpc>
                <a:spcPct val="107100"/>
              </a:lnSpc>
              <a:spcBef>
                <a:spcPts val="100"/>
              </a:spcBef>
            </a:pP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This</a:t>
            </a:r>
            <a:r>
              <a:rPr sz="1400" i="1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section</a:t>
            </a:r>
            <a:r>
              <a:rPr sz="1400" i="1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is</a:t>
            </a:r>
            <a:r>
              <a:rPr sz="1400" i="1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where</a:t>
            </a:r>
            <a:r>
              <a:rPr sz="1400" i="1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400" i="1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will</a:t>
            </a:r>
            <a:r>
              <a:rPr sz="1400" i="1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directly</a:t>
            </a:r>
            <a:r>
              <a:rPr sz="1400" i="1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respond</a:t>
            </a:r>
            <a:r>
              <a:rPr sz="1400" i="1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1C1C1C"/>
                </a:solidFill>
                <a:latin typeface="Arial"/>
                <a:cs typeface="Arial"/>
              </a:rPr>
              <a:t>to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1400" i="1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sz="1400" i="1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from</a:t>
            </a:r>
            <a:r>
              <a:rPr sz="1400" i="1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400" i="1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1C1C1C"/>
                </a:solidFill>
                <a:latin typeface="Arial"/>
                <a:cs typeface="Arial"/>
              </a:rPr>
              <a:t>inspector.</a:t>
            </a:r>
            <a:endParaRPr lang="en-US" sz="1400" i="1" spc="-10" dirty="0">
              <a:solidFill>
                <a:srgbClr val="1C1C1C"/>
              </a:solidFill>
              <a:latin typeface="Arial"/>
              <a:cs typeface="Arial"/>
            </a:endParaRPr>
          </a:p>
          <a:p>
            <a:pPr marL="38100" marR="151765">
              <a:lnSpc>
                <a:spcPct val="107100"/>
              </a:lnSpc>
              <a:spcBef>
                <a:spcPts val="100"/>
              </a:spcBef>
            </a:pPr>
            <a:endParaRPr sz="1350" dirty="0">
              <a:latin typeface="Arial"/>
              <a:cs typeface="Arial"/>
            </a:endParaRPr>
          </a:p>
          <a:p>
            <a:pPr marL="319405">
              <a:lnSpc>
                <a:spcPct val="100000"/>
              </a:lnSpc>
              <a:spcBef>
                <a:spcPts val="5"/>
              </a:spcBef>
            </a:pP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following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fields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are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1350" spc="-4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required: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350" dirty="0">
              <a:latin typeface="Arial"/>
              <a:cs typeface="Arial"/>
            </a:endParaRPr>
          </a:p>
          <a:p>
            <a:pPr marL="319405" marR="200660">
              <a:lnSpc>
                <a:spcPct val="107100"/>
              </a:lnSpc>
              <a:spcBef>
                <a:spcPts val="5"/>
              </a:spcBef>
            </a:pPr>
            <a:r>
              <a:rPr sz="1350" b="1" dirty="0">
                <a:solidFill>
                  <a:srgbClr val="1C1C1C"/>
                </a:solidFill>
                <a:latin typeface="Arial"/>
                <a:cs typeface="Arial"/>
              </a:rPr>
              <a:t>Describe</a:t>
            </a:r>
            <a:r>
              <a:rPr sz="1350" b="1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C1C1C"/>
                </a:solidFill>
                <a:latin typeface="Arial"/>
                <a:cs typeface="Arial"/>
              </a:rPr>
              <a:t>Corrective</a:t>
            </a:r>
            <a:r>
              <a:rPr sz="1350" b="1" spc="-8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C1C1C"/>
                </a:solidFill>
                <a:latin typeface="Arial"/>
                <a:cs typeface="Arial"/>
              </a:rPr>
              <a:t>Action(s)</a:t>
            </a:r>
            <a:r>
              <a:rPr sz="1350" b="1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35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action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taken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35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respond</a:t>
            </a:r>
            <a:r>
              <a:rPr sz="135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35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finding</a:t>
            </a:r>
            <a:r>
              <a:rPr lang="en-US" sz="1350" spc="-10" dirty="0">
                <a:solidFill>
                  <a:srgbClr val="1C1C1C"/>
                </a:solidFill>
                <a:latin typeface="Arial"/>
                <a:cs typeface="Arial"/>
              </a:rPr>
              <a:t>. Images of the resolved finding can also be added.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350" dirty="0">
              <a:latin typeface="Arial"/>
              <a:cs typeface="Arial"/>
            </a:endParaRPr>
          </a:p>
          <a:p>
            <a:pPr marL="319405" marR="116839">
              <a:lnSpc>
                <a:spcPct val="107100"/>
              </a:lnSpc>
            </a:pPr>
            <a:r>
              <a:rPr sz="1350" b="1" dirty="0">
                <a:solidFill>
                  <a:srgbClr val="1C1C1C"/>
                </a:solidFill>
                <a:latin typeface="Arial"/>
                <a:cs typeface="Arial"/>
              </a:rPr>
              <a:t>Response</a:t>
            </a:r>
            <a:r>
              <a:rPr sz="1350" b="1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C1C1C"/>
                </a:solidFill>
                <a:latin typeface="Arial"/>
                <a:cs typeface="Arial"/>
              </a:rPr>
              <a:t>Date</a:t>
            </a:r>
            <a:r>
              <a:rPr sz="1350" b="1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when</a:t>
            </a:r>
            <a:r>
              <a:rPr sz="135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corrective</a:t>
            </a:r>
            <a:r>
              <a:rPr sz="135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action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took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place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350" dirty="0">
              <a:latin typeface="Arial"/>
              <a:cs typeface="Arial"/>
            </a:endParaRPr>
          </a:p>
          <a:p>
            <a:pPr marL="320040" marR="243840" indent="-635">
              <a:lnSpc>
                <a:spcPct val="107100"/>
              </a:lnSpc>
              <a:spcBef>
                <a:spcPts val="5"/>
              </a:spcBef>
            </a:pPr>
            <a:r>
              <a:rPr sz="1350" b="1" dirty="0">
                <a:solidFill>
                  <a:srgbClr val="1C1C1C"/>
                </a:solidFill>
                <a:latin typeface="Arial"/>
                <a:cs typeface="Arial"/>
              </a:rPr>
              <a:t>Corrected</a:t>
            </a:r>
            <a:r>
              <a:rPr sz="1350" b="1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C1C1C"/>
                </a:solidFill>
                <a:latin typeface="Arial"/>
                <a:cs typeface="Arial"/>
              </a:rPr>
              <a:t>By</a:t>
            </a:r>
            <a:r>
              <a:rPr sz="1350" b="1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–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automatically</a:t>
            </a:r>
            <a:r>
              <a:rPr sz="135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populated</a:t>
            </a:r>
            <a:r>
              <a:rPr sz="1350" spc="-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1C1C1C"/>
                </a:solidFill>
                <a:latin typeface="Arial"/>
                <a:cs typeface="Arial"/>
              </a:rPr>
              <a:t>by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35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person</a:t>
            </a:r>
            <a:r>
              <a:rPr sz="135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performing</a:t>
            </a:r>
            <a:r>
              <a:rPr sz="135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35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corrective</a:t>
            </a:r>
            <a:r>
              <a:rPr sz="135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action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350" dirty="0">
              <a:latin typeface="Arial"/>
              <a:cs typeface="Arial"/>
            </a:endParaRPr>
          </a:p>
          <a:p>
            <a:pPr marL="320040" marR="55880">
              <a:lnSpc>
                <a:spcPct val="107100"/>
              </a:lnSpc>
            </a:pP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Once</a:t>
            </a:r>
            <a:r>
              <a:rPr sz="135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35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form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is</a:t>
            </a:r>
            <a:r>
              <a:rPr sz="135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complete,</a:t>
            </a:r>
            <a:r>
              <a:rPr sz="135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click</a:t>
            </a:r>
            <a:r>
              <a:rPr lang="en-US" sz="1350" spc="-30" dirty="0">
                <a:solidFill>
                  <a:srgbClr val="1C1C1C"/>
                </a:solidFill>
                <a:latin typeface="Arial"/>
                <a:cs typeface="Arial"/>
              </a:rPr>
              <a:t>  Save</a:t>
            </a:r>
            <a:r>
              <a:rPr sz="135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lang="en-US" sz="135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350" spc="-20" dirty="0">
                <a:solidFill>
                  <a:srgbClr val="1C1C1C"/>
                </a:solidFill>
                <a:latin typeface="Arial"/>
                <a:cs typeface="Arial"/>
              </a:rPr>
              <a:t> send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this</a:t>
            </a:r>
            <a:r>
              <a:rPr sz="135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information</a:t>
            </a:r>
            <a:r>
              <a:rPr sz="135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35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the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Inspector.</a:t>
            </a:r>
            <a:endParaRPr sz="1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350" dirty="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</a:pP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If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have</a:t>
            </a:r>
            <a:r>
              <a:rPr sz="135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other</a:t>
            </a:r>
            <a:r>
              <a:rPr sz="135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findings</a:t>
            </a:r>
            <a:r>
              <a:rPr sz="1350" spc="-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C1C1C"/>
                </a:solidFill>
                <a:latin typeface="Arial"/>
                <a:cs typeface="Arial"/>
              </a:rPr>
              <a:t>to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1C1C1C"/>
                </a:solidFill>
                <a:latin typeface="Arial"/>
                <a:cs typeface="Arial"/>
              </a:rPr>
              <a:t>answer,</a:t>
            </a:r>
            <a:r>
              <a:rPr sz="135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1C1C1C"/>
                </a:solidFill>
                <a:latin typeface="Arial"/>
                <a:cs typeface="Arial"/>
              </a:rPr>
              <a:t>click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61662" y="6563597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1C1C1C"/>
                </a:solidFill>
                <a:latin typeface="Calibri"/>
                <a:cs typeface="Calibri"/>
              </a:rPr>
              <a:t>09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134" y="2311629"/>
            <a:ext cx="7711338" cy="2920539"/>
          </a:xfrm>
          <a:prstGeom prst="rect">
            <a:avLst/>
          </a:prstGeom>
        </p:spPr>
      </p:pic>
      <p:pic>
        <p:nvPicPr>
          <p:cNvPr id="2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8132" y="4510164"/>
            <a:ext cx="399287" cy="3992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267027" y="4912980"/>
            <a:ext cx="481499" cy="3156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86755" y="4916509"/>
            <a:ext cx="1103375" cy="3156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6234" y="3794757"/>
            <a:ext cx="1585166" cy="38558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674577" y="3829717"/>
            <a:ext cx="1468477" cy="3156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92196" y="2702368"/>
            <a:ext cx="7162931" cy="7494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/>
          <p:nvPr/>
        </p:nvCxnSpPr>
        <p:spPr>
          <a:xfrm rot="10800000">
            <a:off x="11375731" y="3086387"/>
            <a:ext cx="509020" cy="409019"/>
          </a:xfrm>
          <a:prstGeom prst="bentConnector3">
            <a:avLst>
              <a:gd name="adj1" fmla="val 258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10" idx="3"/>
          </p:cNvCxnSpPr>
          <p:nvPr/>
        </p:nvCxnSpPr>
        <p:spPr>
          <a:xfrm rot="10800000" flipV="1">
            <a:off x="11201400" y="3713162"/>
            <a:ext cx="670790" cy="274386"/>
          </a:xfrm>
          <a:prstGeom prst="bentConnector3">
            <a:avLst>
              <a:gd name="adj1" fmla="val 159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61256" y="3430266"/>
            <a:ext cx="400811" cy="37531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4392196" y="3489918"/>
            <a:ext cx="2282466" cy="3156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392195" y="3840737"/>
            <a:ext cx="3927189" cy="3156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9385" y="3771898"/>
            <a:ext cx="399287" cy="400811"/>
          </a:xfrm>
          <a:prstGeom prst="rect">
            <a:avLst/>
          </a:prstGeom>
        </p:spPr>
      </p:pic>
      <p:pic>
        <p:nvPicPr>
          <p:cNvPr id="2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5215" y="3447341"/>
            <a:ext cx="399287" cy="400811"/>
          </a:xfrm>
          <a:prstGeom prst="rect">
            <a:avLst/>
          </a:prstGeom>
        </p:spPr>
      </p:pic>
      <p:pic>
        <p:nvPicPr>
          <p:cNvPr id="2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8800" y="4534656"/>
            <a:ext cx="399287" cy="400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934</Words>
  <Application>Microsoft Office PowerPoint</Application>
  <PresentationFormat>Widescreen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Segoe UI</vt:lpstr>
      <vt:lpstr>Office Theme</vt:lpstr>
      <vt:lpstr>1_Office Theme</vt:lpstr>
      <vt:lpstr>PowerPoint Presentation</vt:lpstr>
      <vt:lpstr>Table of Contents</vt:lpstr>
      <vt:lpstr>EH&amp;S Lab Safety Audit Results Email</vt:lpstr>
      <vt:lpstr>EH&amp;S Lab Safety Audit Results Email</vt:lpstr>
      <vt:lpstr>Safety Inspections Module</vt:lpstr>
      <vt:lpstr>Inspections Response Page</vt:lpstr>
      <vt:lpstr>How to Respond to a Finding (steps 1-5)</vt:lpstr>
      <vt:lpstr>How to Respond to a Finding (steps 6-11)</vt:lpstr>
      <vt:lpstr>How to Respond to a Finding (steps 12-16)</vt:lpstr>
      <vt:lpstr>Viewing Inspection History</vt:lpstr>
      <vt:lpstr>EHSA System – Additional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EHS Assist Chemical Inventory Guide</dc:title>
  <dc:creator>Jeremy Crantek</dc:creator>
  <cp:lastModifiedBy>Bauer, Dan (bauerdu)</cp:lastModifiedBy>
  <cp:revision>31</cp:revision>
  <dcterms:created xsi:type="dcterms:W3CDTF">2024-03-04T18:49:50Z</dcterms:created>
  <dcterms:modified xsi:type="dcterms:W3CDTF">2024-05-15T14:51:43Z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3041E801-A7B3-4C61-99C1-1739FCB5EE1B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0x01010085B5C9E318CD7842BC10FE6714D0987A</vt:lpwstr>
  </property>
  <property fmtid="{D5CDD505-2E9C-101B-9397-08002B2CF9AE}" pid="5" name="Created">
    <vt:filetime>2023-07-20T00:00:00Z</vt:filetime>
  </property>
  <property fmtid="{D5CDD505-2E9C-101B-9397-08002B2CF9AE}" pid="6" name="Creator">
    <vt:lpwstr>Acrobat PDFMaker 23 for PowerPoint</vt:lpwstr>
  </property>
  <property fmtid="{D5CDD505-2E9C-101B-9397-08002B2CF9AE}" pid="7" name="LastSaved">
    <vt:filetime>2024-03-04T00:00:00Z</vt:filetime>
  </property>
  <property fmtid="{D5CDD505-2E9C-101B-9397-08002B2CF9AE}" pid="8" name="Producer">
    <vt:lpwstr>Adobe PDF Library 23.3.20</vt:lpwstr>
  </property>
</Properties>
</file>