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5" r:id="rId4"/>
    <p:sldId id="321" r:id="rId5"/>
    <p:sldId id="330" r:id="rId6"/>
    <p:sldId id="259" r:id="rId7"/>
    <p:sldId id="323" r:id="rId8"/>
    <p:sldId id="258" r:id="rId9"/>
    <p:sldId id="324" r:id="rId10"/>
    <p:sldId id="325" r:id="rId11"/>
    <p:sldId id="326" r:id="rId12"/>
    <p:sldId id="327" r:id="rId13"/>
    <p:sldId id="301" r:id="rId14"/>
    <p:sldId id="328" r:id="rId15"/>
    <p:sldId id="320" r:id="rId16"/>
    <p:sldId id="322" r:id="rId17"/>
    <p:sldId id="283" r:id="rId18"/>
    <p:sldId id="33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736" autoAdjust="0"/>
  </p:normalViewPr>
  <p:slideViewPr>
    <p:cSldViewPr>
      <p:cViewPr varScale="1">
        <p:scale>
          <a:sx n="73" d="100"/>
          <a:sy n="73" d="100"/>
        </p:scale>
        <p:origin x="-27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525498100202972"/>
          <c:y val="0.16690929285291412"/>
          <c:w val="0.49641551886753205"/>
          <c:h val="0.73584992161895579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Sheet1!$A$3:$A$13</c:f>
              <c:strCache>
                <c:ptCount val="11"/>
                <c:pt idx="0">
                  <c:v>Student Centeredness</c:v>
                </c:pt>
                <c:pt idx="1">
                  <c:v>Service Excellence</c:v>
                </c:pt>
                <c:pt idx="2">
                  <c:v>Safety and Security</c:v>
                </c:pt>
                <c:pt idx="3">
                  <c:v>Registration Effectiveness</c:v>
                </c:pt>
                <c:pt idx="4">
                  <c:v>Recruitment and Financial Aid</c:v>
                </c:pt>
                <c:pt idx="5">
                  <c:v>Instructional Effectiveness</c:v>
                </c:pt>
                <c:pt idx="6">
                  <c:v>Concern for the Individual</c:v>
                </c:pt>
                <c:pt idx="7">
                  <c:v>Campus Support Services</c:v>
                </c:pt>
                <c:pt idx="8">
                  <c:v>Campus Life</c:v>
                </c:pt>
                <c:pt idx="9">
                  <c:v>Campus Climate</c:v>
                </c:pt>
                <c:pt idx="10">
                  <c:v>Academic Advising</c:v>
                </c:pt>
              </c:strCache>
            </c:str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6.26</c:v>
                </c:pt>
                <c:pt idx="1">
                  <c:v>6.01</c:v>
                </c:pt>
                <c:pt idx="2">
                  <c:v>6.28</c:v>
                </c:pt>
                <c:pt idx="3">
                  <c:v>6.22</c:v>
                </c:pt>
                <c:pt idx="4">
                  <c:v>6.18</c:v>
                </c:pt>
                <c:pt idx="5">
                  <c:v>6.46</c:v>
                </c:pt>
                <c:pt idx="6">
                  <c:v>6.24</c:v>
                </c:pt>
                <c:pt idx="7">
                  <c:v>5.96</c:v>
                </c:pt>
                <c:pt idx="8">
                  <c:v>5.74</c:v>
                </c:pt>
                <c:pt idx="9">
                  <c:v>6.22</c:v>
                </c:pt>
                <c:pt idx="10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300224"/>
        <c:axId val="73750144"/>
        <c:axId val="0"/>
      </c:bar3DChart>
      <c:catAx>
        <c:axId val="85300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3750144"/>
        <c:crosses val="autoZero"/>
        <c:auto val="1"/>
        <c:lblAlgn val="ctr"/>
        <c:lblOffset val="100"/>
        <c:noMultiLvlLbl val="0"/>
      </c:catAx>
      <c:valAx>
        <c:axId val="73750144"/>
        <c:scaling>
          <c:orientation val="minMax"/>
          <c:max val="6.5"/>
          <c:min val="5.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5300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0.0708</cdr:x>
      <cdr:y>0.05556</cdr:y>
    </cdr:from>
    <cdr:to>
      <cdr:x>0.92046</cdr:x>
      <cdr:y>0.14815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228600"/>
          <a:ext cx="4572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baseline="0" dirty="0" smtClean="0"/>
            <a:t>Student </a:t>
          </a:r>
          <a:r>
            <a:rPr lang="en-US" sz="1600" b="1" baseline="0" dirty="0"/>
            <a:t>Satisfaction Inventory (SSI) 2014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A2F0-5CAE-44AC-B14B-F5F5EE3C36DA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7812-27BA-4CEB-A788-2D9FC8F7E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99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D16344-9DB2-4087-A989-846522C45968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C0E2B5-FA4D-4129-BF67-ABA814E6A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E2B5-FA4D-4129-BF67-ABA814E6A4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E2B5-FA4D-4129-BF67-ABA814E6A4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4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E2B5-FA4D-4129-BF67-ABA814E6A4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9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E2B5-FA4D-4129-BF67-ABA814E6A4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9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E2B5-FA4D-4129-BF67-ABA814E6A4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E2B5-FA4D-4129-BF67-ABA814E6A4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E2B5-FA4D-4129-BF67-ABA814E6A4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9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E2B5-FA4D-4129-BF67-ABA814E6A4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65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E2B5-FA4D-4129-BF67-ABA814E6A4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C58-59C8-4C80-B410-C254F9FAA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71BD-AAB6-41C8-9B9B-1C0084700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4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C58-59C8-4C80-B410-C254F9FAA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71BD-AAB6-41C8-9B9B-1C0084700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4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C58-59C8-4C80-B410-C254F9FAA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71BD-AAB6-41C8-9B9B-1C0084700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96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C58-59C8-4C80-B410-C254F9FAA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71BD-AAB6-41C8-9B9B-1C0084700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B1BA9-E0BB-4519-987E-F781B4AC5F97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8FF61-F291-4CF4-BD15-09908CDAB9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8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C58-59C8-4C80-B410-C254F9FAA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71BD-AAB6-41C8-9B9B-1C0084700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1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C58-59C8-4C80-B410-C254F9FAA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71BD-AAB6-41C8-9B9B-1C0084700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6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C58-59C8-4C80-B410-C254F9FAA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71BD-AAB6-41C8-9B9B-1C0084700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C58-59C8-4C80-B410-C254F9FAA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71BD-AAB6-41C8-9B9B-1C0084700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1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C58-59C8-4C80-B410-C254F9FAA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71BD-AAB6-41C8-9B9B-1C0084700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2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C58-59C8-4C80-B410-C254F9FAA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71BD-AAB6-41C8-9B9B-1C0084700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3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C58-59C8-4C80-B410-C254F9FAA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71BD-AAB6-41C8-9B9B-1C0084700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7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forUC05_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35163"/>
            <a:ext cx="80772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5225"/>
            <a:ext cx="144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FBB1BA9-E0BB-4519-987E-F781B4AC5F97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243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48FF61-F291-4CF4-BD15-09908CDAB9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F9C58-59C8-4C80-B410-C254F9FAA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571BD-AAB6-41C8-9B9B-1C0084700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6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0CAcQjRxqFQoTCJno5_72nscCFcyOkgodnBgHHg&amp;url=http://defensetax.com/how-to-find-professional-tax-attorney-complete-guide/&amp;ei=htDIVZmNJcydygScsZzwAQ&amp;bvm=bv.99804247,d.aWw&amp;psig=AFQjCNFX9ntPCtDBymRKOCcRTjDRvFQ0gA&amp;ust=143931033042723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Advising Strategic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University of Cincinnati</a:t>
            </a:r>
          </a:p>
          <a:p>
            <a:r>
              <a:rPr lang="en-US" sz="2000" dirty="0" smtClean="0"/>
              <a:t>August 10,2015</a:t>
            </a:r>
          </a:p>
        </p:txBody>
      </p:sp>
    </p:spTree>
    <p:extLst>
      <p:ext uri="{BB962C8B-B14F-4D97-AF65-F5344CB8AC3E}">
        <p14:creationId xmlns:p14="http://schemas.microsoft.com/office/powerpoint/2010/main" val="448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3 - Coordination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67097" y="1524000"/>
            <a:ext cx="68580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Strategy 1:  Assigned Advisors and </a:t>
            </a:r>
            <a:r>
              <a:rPr lang="en-US" sz="1200" b="1" dirty="0" smtClean="0"/>
              <a:t>Coordination</a:t>
            </a:r>
            <a:r>
              <a:rPr lang="en-US" sz="1200" dirty="0"/>
              <a:t> </a:t>
            </a:r>
          </a:p>
          <a:p>
            <a:r>
              <a:rPr lang="en-US" sz="1200" i="1" dirty="0"/>
              <a:t>Assign at least one advisor to every student and coordinate advising teams where </a:t>
            </a:r>
            <a:r>
              <a:rPr lang="en-US" sz="1200" i="1" dirty="0" smtClean="0"/>
              <a:t>needed</a:t>
            </a:r>
          </a:p>
          <a:p>
            <a:endParaRPr lang="en-US" sz="1200" b="1" i="1" dirty="0"/>
          </a:p>
          <a:p>
            <a:r>
              <a:rPr lang="en-US" sz="1200" b="1" dirty="0"/>
              <a:t>Strategy 2: Standardized </a:t>
            </a:r>
            <a:r>
              <a:rPr lang="en-US" sz="1200" b="1" dirty="0" smtClean="0"/>
              <a:t>Outcomes</a:t>
            </a:r>
            <a:r>
              <a:rPr lang="en-US" sz="1200" dirty="0"/>
              <a:t> </a:t>
            </a:r>
          </a:p>
          <a:p>
            <a:r>
              <a:rPr lang="en-US" sz="1200" i="1" dirty="0"/>
              <a:t>Develop and maintain standardized advising outcomes</a:t>
            </a:r>
            <a:endParaRPr lang="en-US" sz="1200" dirty="0"/>
          </a:p>
          <a:p>
            <a:endParaRPr lang="en-US" sz="1200" b="1" i="1" dirty="0" smtClean="0"/>
          </a:p>
          <a:p>
            <a:r>
              <a:rPr lang="en-US" sz="1200" b="1" dirty="0"/>
              <a:t>Strategy 3: Common Advising </a:t>
            </a:r>
            <a:r>
              <a:rPr lang="en-US" sz="1200" b="1" dirty="0" smtClean="0"/>
              <a:t>Terminology</a:t>
            </a:r>
            <a:r>
              <a:rPr lang="en-US" sz="1200" dirty="0"/>
              <a:t> </a:t>
            </a:r>
          </a:p>
          <a:p>
            <a:r>
              <a:rPr lang="en-US" sz="1200" i="1" dirty="0"/>
              <a:t>Create and utilize a glossary of standard </a:t>
            </a:r>
            <a:r>
              <a:rPr lang="en-US" sz="1200" i="1" dirty="0" smtClean="0"/>
              <a:t>advising terms </a:t>
            </a:r>
            <a:r>
              <a:rPr lang="en-US" sz="1200" i="1" dirty="0"/>
              <a:t>to be used across advising </a:t>
            </a:r>
            <a:r>
              <a:rPr lang="en-US" sz="1200" i="1" dirty="0" smtClean="0"/>
              <a:t>programs</a:t>
            </a:r>
          </a:p>
          <a:p>
            <a:endParaRPr lang="en-US" sz="1200" b="1" i="1" dirty="0"/>
          </a:p>
          <a:p>
            <a:r>
              <a:rPr lang="en-US" sz="1200" b="1" dirty="0"/>
              <a:t>Strategy 4: Relationship &amp; </a:t>
            </a:r>
            <a:r>
              <a:rPr lang="en-US" sz="1200" b="1" dirty="0" smtClean="0"/>
              <a:t>Communication</a:t>
            </a:r>
            <a:r>
              <a:rPr lang="en-US" sz="1200" dirty="0"/>
              <a:t> </a:t>
            </a:r>
          </a:p>
          <a:p>
            <a:r>
              <a:rPr lang="en-US" sz="1200" i="1" dirty="0"/>
              <a:t>Strengthen relationships and communication between campuses, departments, faculty advisors, advising units, student services, and student affairs units</a:t>
            </a:r>
            <a:endParaRPr lang="en-US" sz="1200" dirty="0"/>
          </a:p>
          <a:p>
            <a:endParaRPr lang="en-US" sz="1200" dirty="0"/>
          </a:p>
          <a:p>
            <a:r>
              <a:rPr lang="en-US" sz="1200" b="1" dirty="0"/>
              <a:t>Strategy 5:  Technology for </a:t>
            </a:r>
            <a:r>
              <a:rPr lang="en-US" sz="1200" b="1" dirty="0" smtClean="0"/>
              <a:t>Accessibility</a:t>
            </a:r>
            <a:r>
              <a:rPr lang="en-US" sz="1200" dirty="0"/>
              <a:t> </a:t>
            </a:r>
          </a:p>
          <a:p>
            <a:r>
              <a:rPr lang="en-US" sz="1200" i="1" dirty="0"/>
              <a:t>Utilize technology to the fullest to provide advisor accessibility for students, </a:t>
            </a:r>
            <a:r>
              <a:rPr lang="en-US" sz="1200" i="1" dirty="0" smtClean="0"/>
              <a:t>student’s and advisors’ </a:t>
            </a:r>
            <a:r>
              <a:rPr lang="en-US" sz="1200" i="1" dirty="0"/>
              <a:t>access to information, and documentation of student </a:t>
            </a:r>
            <a:r>
              <a:rPr lang="en-US" sz="1200" i="1" dirty="0" smtClean="0"/>
              <a:t>advising</a:t>
            </a:r>
          </a:p>
          <a:p>
            <a:endParaRPr lang="en-US" sz="1200" b="1" i="1" dirty="0"/>
          </a:p>
          <a:p>
            <a:r>
              <a:rPr lang="en-US" sz="1200" b="1" dirty="0"/>
              <a:t>Strategy 6: Early </a:t>
            </a:r>
            <a:r>
              <a:rPr lang="en-US" sz="1200" b="1" dirty="0" smtClean="0"/>
              <a:t>Alert</a:t>
            </a:r>
            <a:r>
              <a:rPr lang="en-US" sz="1200" b="1" dirty="0"/>
              <a:t> </a:t>
            </a:r>
          </a:p>
          <a:p>
            <a:r>
              <a:rPr lang="en-US" sz="1200" i="1" dirty="0"/>
              <a:t>Create, implement, and sustain an early warning/alert system</a:t>
            </a:r>
            <a:endParaRPr lang="en-US" sz="1200" dirty="0"/>
          </a:p>
          <a:p>
            <a:endParaRPr lang="en-US" sz="1200" b="1" i="1" dirty="0"/>
          </a:p>
          <a:p>
            <a:r>
              <a:rPr lang="en-US" sz="1200" b="1" dirty="0"/>
              <a:t>Strategy 7: Career </a:t>
            </a:r>
            <a:r>
              <a:rPr lang="en-US" sz="1200" b="1" dirty="0" smtClean="0"/>
              <a:t>Advising</a:t>
            </a:r>
            <a:r>
              <a:rPr lang="en-US" sz="1200" dirty="0"/>
              <a:t> </a:t>
            </a:r>
          </a:p>
          <a:p>
            <a:r>
              <a:rPr lang="en-US" sz="1200" i="1" dirty="0"/>
              <a:t>Integrate career planning into advising and strengthen support for career decision-making</a:t>
            </a:r>
            <a:endParaRPr lang="en-US" sz="1200" dirty="0"/>
          </a:p>
          <a:p>
            <a:endParaRPr lang="en-US" sz="1100" b="1" i="1" dirty="0" smtClean="0"/>
          </a:p>
          <a:p>
            <a:endParaRPr lang="en-US" sz="1100" b="1" i="1" dirty="0"/>
          </a:p>
          <a:p>
            <a:endParaRPr lang="en-US" sz="1100" b="1" i="1" dirty="0" smtClean="0"/>
          </a:p>
          <a:p>
            <a:endParaRPr lang="en-US" sz="1100" b="1" i="1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3128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077200" cy="1143000"/>
          </a:xfrm>
        </p:spPr>
        <p:txBody>
          <a:bodyPr/>
          <a:lstStyle/>
          <a:p>
            <a:r>
              <a:rPr lang="en-US" dirty="0" smtClean="0"/>
              <a:t>Goal 4 - Quality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7696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Strategy 1: Student-Advisor </a:t>
            </a:r>
            <a:r>
              <a:rPr lang="en-US" sz="1200" b="1" dirty="0" smtClean="0"/>
              <a:t>Ratios</a:t>
            </a:r>
            <a:r>
              <a:rPr lang="en-US" sz="1200" dirty="0"/>
              <a:t> </a:t>
            </a:r>
          </a:p>
          <a:p>
            <a:r>
              <a:rPr lang="en-US" sz="1200" i="1" dirty="0"/>
              <a:t>Establish and maintain student-to-advisor ratios that align with best practice national </a:t>
            </a:r>
            <a:r>
              <a:rPr lang="en-US" sz="1200" i="1" dirty="0" smtClean="0"/>
              <a:t>standards</a:t>
            </a:r>
          </a:p>
          <a:p>
            <a:endParaRPr lang="en-US" sz="1200" i="1" dirty="0"/>
          </a:p>
          <a:p>
            <a:r>
              <a:rPr lang="en-US" sz="1200" b="1" dirty="0"/>
              <a:t>Strategy 2: Diversity and Inclusion</a:t>
            </a:r>
            <a:endParaRPr lang="en-US" sz="1200" dirty="0"/>
          </a:p>
          <a:p>
            <a:r>
              <a:rPr lang="en-US" sz="1200" i="1" dirty="0" smtClean="0"/>
              <a:t>Promote </a:t>
            </a:r>
            <a:r>
              <a:rPr lang="en-US" sz="1200" i="1" dirty="0"/>
              <a:t>diversity and inclusion within the advising community through recruitment, hiring and training practices</a:t>
            </a:r>
            <a:endParaRPr lang="en-US" sz="1200" dirty="0"/>
          </a:p>
          <a:p>
            <a:endParaRPr lang="en-US" sz="1200" b="1" i="1" dirty="0" smtClean="0"/>
          </a:p>
          <a:p>
            <a:r>
              <a:rPr lang="en-US" sz="1200" b="1" dirty="0"/>
              <a:t>Strategy 3:  Advisor Training &amp; </a:t>
            </a:r>
            <a:r>
              <a:rPr lang="en-US" sz="1200" b="1" dirty="0" smtClean="0"/>
              <a:t>Orientation</a:t>
            </a:r>
            <a:r>
              <a:rPr lang="en-US" sz="1200" dirty="0"/>
              <a:t> </a:t>
            </a:r>
          </a:p>
          <a:p>
            <a:r>
              <a:rPr lang="en-US" sz="1200" i="1" dirty="0"/>
              <a:t>Utilize technology to provide a formalized orientation and training program for new and experienced advisors </a:t>
            </a:r>
            <a:endParaRPr lang="en-US" sz="1200" dirty="0"/>
          </a:p>
          <a:p>
            <a:endParaRPr lang="en-US" sz="1200" b="1" i="1" dirty="0"/>
          </a:p>
          <a:p>
            <a:r>
              <a:rPr lang="en-US" sz="1200" b="1" dirty="0"/>
              <a:t>Strategy 4: Leadership </a:t>
            </a:r>
            <a:r>
              <a:rPr lang="en-US" sz="1200" b="1" dirty="0" smtClean="0"/>
              <a:t>Development</a:t>
            </a:r>
            <a:r>
              <a:rPr lang="en-US" sz="1200" dirty="0"/>
              <a:t> </a:t>
            </a:r>
          </a:p>
          <a:p>
            <a:r>
              <a:rPr lang="en-US" sz="1200" i="1" dirty="0"/>
              <a:t>Provide training and development for advising administrators, advising leaders, and those aspiring to such roles</a:t>
            </a:r>
            <a:endParaRPr lang="en-US" sz="1200" dirty="0"/>
          </a:p>
          <a:p>
            <a:endParaRPr lang="en-US" sz="1200" b="1" i="1" dirty="0" smtClean="0"/>
          </a:p>
          <a:p>
            <a:r>
              <a:rPr lang="en-US" sz="1200" b="1" dirty="0"/>
              <a:t>Strategy 5: Career </a:t>
            </a:r>
            <a:r>
              <a:rPr lang="en-US" sz="1200" b="1" dirty="0" smtClean="0"/>
              <a:t>Path</a:t>
            </a:r>
            <a:r>
              <a:rPr lang="en-US" sz="1200" dirty="0"/>
              <a:t> </a:t>
            </a:r>
          </a:p>
          <a:p>
            <a:r>
              <a:rPr lang="en-US" sz="1200" i="1" dirty="0"/>
              <a:t>Advising units will utilize the standardized advising career trajectory for advising as prescribed by the</a:t>
            </a:r>
            <a:endParaRPr lang="en-US" sz="1200" dirty="0"/>
          </a:p>
          <a:p>
            <a:r>
              <a:rPr lang="en-US" sz="1200" i="1" dirty="0"/>
              <a:t>UC Human Resources Office</a:t>
            </a:r>
          </a:p>
          <a:p>
            <a:endParaRPr lang="en-US" sz="1200" b="1" i="1" dirty="0" smtClean="0"/>
          </a:p>
          <a:p>
            <a:r>
              <a:rPr lang="en-US" sz="1200" b="1" dirty="0"/>
              <a:t>Strategy 6:  Advising Website &amp; </a:t>
            </a:r>
            <a:r>
              <a:rPr lang="en-US" sz="1200" b="1" dirty="0" smtClean="0"/>
              <a:t>Manual</a:t>
            </a:r>
            <a:r>
              <a:rPr lang="en-US" sz="1200" dirty="0"/>
              <a:t> </a:t>
            </a:r>
          </a:p>
          <a:p>
            <a:r>
              <a:rPr lang="en-US" sz="1200" i="1" dirty="0"/>
              <a:t>Improve, expand, and continually develop the advising website and manual as a resource for advisor development</a:t>
            </a:r>
            <a:endParaRPr lang="en-US" sz="1200" dirty="0"/>
          </a:p>
          <a:p>
            <a:endParaRPr lang="en-US" sz="1200" b="1" i="1" dirty="0"/>
          </a:p>
          <a:p>
            <a:r>
              <a:rPr lang="en-US" sz="1200" b="1" dirty="0"/>
              <a:t>Strategy 7: Accessibility of Professional </a:t>
            </a:r>
            <a:r>
              <a:rPr lang="en-US" sz="1200" b="1" dirty="0" smtClean="0"/>
              <a:t>Development</a:t>
            </a:r>
            <a:r>
              <a:rPr lang="en-US" sz="1200" dirty="0"/>
              <a:t> </a:t>
            </a:r>
          </a:p>
          <a:p>
            <a:r>
              <a:rPr lang="en-US" sz="1200" i="1" dirty="0"/>
              <a:t>Ensure access and financial support for professional and faculty advisors, to participate in quality, innovative professional development opportunities supported by the goals and strategies of the Advising Strategic Plan</a:t>
            </a:r>
            <a:endParaRPr lang="en-US" sz="12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223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77200" cy="990600"/>
          </a:xfrm>
        </p:spPr>
        <p:txBody>
          <a:bodyPr/>
          <a:lstStyle/>
          <a:p>
            <a:r>
              <a:rPr lang="en-US" dirty="0" smtClean="0"/>
              <a:t>Advising Scan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91372"/>
            <a:ext cx="7606039" cy="482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0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5 - Assessment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2743583" cy="171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752600"/>
            <a:ext cx="7620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Strategy 1: Data </a:t>
            </a:r>
            <a:r>
              <a:rPr lang="en-US" sz="1400" b="1" dirty="0" smtClean="0"/>
              <a:t>Tracking</a:t>
            </a:r>
            <a:r>
              <a:rPr lang="en-US" sz="1400" dirty="0"/>
              <a:t> </a:t>
            </a:r>
          </a:p>
          <a:p>
            <a:r>
              <a:rPr lang="en-US" sz="1400" i="1" dirty="0"/>
              <a:t>Align tracking of advising activity for better data collection and assessment of advising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b="1" dirty="0"/>
              <a:t>Strategy 2:  Assessing </a:t>
            </a:r>
            <a:r>
              <a:rPr lang="en-US" sz="1400" b="1" dirty="0" smtClean="0"/>
              <a:t>Outcomes</a:t>
            </a:r>
            <a:r>
              <a:rPr lang="en-US" sz="1400" dirty="0"/>
              <a:t> </a:t>
            </a:r>
          </a:p>
          <a:p>
            <a:r>
              <a:rPr lang="en-US" sz="1400" i="1" dirty="0"/>
              <a:t>Regularly assess and document key advising outcomes, including:</a:t>
            </a:r>
            <a:endParaRPr lang="en-US" sz="1400" dirty="0"/>
          </a:p>
          <a:p>
            <a:pPr lvl="1"/>
            <a:r>
              <a:rPr lang="en-US" sz="1400" dirty="0" smtClean="0"/>
              <a:t>·</a:t>
            </a:r>
            <a:r>
              <a:rPr lang="en-US" sz="1400" i="1" dirty="0" smtClean="0"/>
              <a:t>Retention/graduation </a:t>
            </a:r>
            <a:r>
              <a:rPr lang="en-US" sz="1400" i="1" dirty="0"/>
              <a:t>rates of all student populations including special populations (transfer, transition, dual-enrollment, international, athletics, exploratory, honors, etc.)</a:t>
            </a:r>
            <a:endParaRPr lang="en-US" sz="1400" dirty="0"/>
          </a:p>
          <a:p>
            <a:pPr lvl="1"/>
            <a:r>
              <a:rPr lang="en-US" sz="1400" dirty="0" smtClean="0"/>
              <a:t>·</a:t>
            </a:r>
            <a:r>
              <a:rPr lang="en-US" sz="1400" i="1" dirty="0" smtClean="0"/>
              <a:t>Standardized </a:t>
            </a:r>
            <a:r>
              <a:rPr lang="en-US" sz="1400" i="1" dirty="0"/>
              <a:t>university-wide advising outcomes as identified in the advising assessment plan</a:t>
            </a:r>
            <a:endParaRPr lang="en-US" sz="1400" dirty="0"/>
          </a:p>
          <a:p>
            <a:pPr lvl="1"/>
            <a:r>
              <a:rPr lang="en-US" sz="1400" dirty="0" smtClean="0"/>
              <a:t>·</a:t>
            </a:r>
            <a:r>
              <a:rPr lang="en-US" sz="1400" i="1" dirty="0" smtClean="0"/>
              <a:t>Individual </a:t>
            </a:r>
            <a:r>
              <a:rPr lang="en-US" sz="1400" i="1" dirty="0"/>
              <a:t>unit advising outcomes as identified in the advising assessment plan</a:t>
            </a:r>
            <a:r>
              <a:rPr lang="en-US" sz="1400" dirty="0"/>
              <a:t> </a:t>
            </a:r>
            <a:endParaRPr lang="en-US" sz="1400" dirty="0" smtClean="0"/>
          </a:p>
          <a:p>
            <a:pPr lvl="1"/>
            <a:endParaRPr lang="en-US" sz="1400" dirty="0"/>
          </a:p>
          <a:p>
            <a:r>
              <a:rPr lang="en-US" sz="1400" b="1" dirty="0"/>
              <a:t>Strategy 3:  Advisor </a:t>
            </a:r>
            <a:r>
              <a:rPr lang="en-US" sz="1400" b="1" dirty="0" smtClean="0"/>
              <a:t>Effectiveness</a:t>
            </a:r>
            <a:r>
              <a:rPr lang="en-US" sz="1400" dirty="0"/>
              <a:t> </a:t>
            </a:r>
          </a:p>
          <a:p>
            <a:r>
              <a:rPr lang="en-US" sz="1400" i="1" dirty="0" smtClean="0"/>
              <a:t>Identify </a:t>
            </a:r>
            <a:r>
              <a:rPr lang="en-US" sz="1400" i="1" dirty="0"/>
              <a:t>student learning, process and delivery outcomes to assess advisor effectiveness</a:t>
            </a:r>
            <a:endParaRPr lang="en-US" sz="1400" dirty="0"/>
          </a:p>
          <a:p>
            <a:endParaRPr lang="en-US" sz="1500" dirty="0"/>
          </a:p>
          <a:p>
            <a:r>
              <a:rPr lang="en-US" sz="15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366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1143000"/>
          </a:xfrm>
        </p:spPr>
        <p:txBody>
          <a:bodyPr/>
          <a:lstStyle/>
          <a:p>
            <a:r>
              <a:rPr lang="en-US" dirty="0" smtClean="0"/>
              <a:t>Budget – Part I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8077200" cy="232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1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– Part II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961659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1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3524114" cy="234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21336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Share the Advising Strategic Plan with the Advising Community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Refine Goals/Strategies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Share the plan broadly with the larger University community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80772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http://chrislocurto.com/wp-content/uploads/2012/04/Businessman-on-question-m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3711985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Advising</a:t>
            </a:r>
            <a:br>
              <a:rPr lang="en-US" dirty="0" smtClean="0"/>
            </a:br>
            <a:r>
              <a:rPr lang="en-US" dirty="0" smtClean="0"/>
              <a:t>to UC Students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70613670"/>
              </p:ext>
            </p:extLst>
          </p:nvPr>
        </p:nvGraphicFramePr>
        <p:xfrm>
          <a:off x="1981200" y="1752600"/>
          <a:ext cx="5486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42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 Advising Mission &amp; Vision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00038"/>
            <a:ext cx="5562185" cy="42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44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44642" y="3606800"/>
            <a:ext cx="2628900" cy="247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5739" y="962677"/>
            <a:ext cx="3305175" cy="31577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50516" y="2222670"/>
            <a:ext cx="1431059" cy="13841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8726" y="2279930"/>
            <a:ext cx="133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College </a:t>
            </a:r>
          </a:p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Academic Advisors</a:t>
            </a:r>
          </a:p>
          <a:p>
            <a:pPr algn="ctr"/>
            <a:r>
              <a:rPr lang="en-US" sz="800" dirty="0" smtClean="0">
                <a:solidFill>
                  <a:prstClr val="black"/>
                </a:solidFill>
              </a:rPr>
              <a:t>(professional and faculty)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5765" y="2591569"/>
            <a:ext cx="12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Specialized Academic Advisors </a:t>
            </a:r>
            <a:r>
              <a:rPr lang="en-US" sz="800" dirty="0" smtClean="0">
                <a:solidFill>
                  <a:prstClr val="black"/>
                </a:solidFill>
              </a:rPr>
              <a:t>(Pathways Advising or Targeted Programs)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6617" y="4568051"/>
            <a:ext cx="1504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Related Academic/Career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0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UC Advising Community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3882" y="304800"/>
            <a:ext cx="2590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prstClr val="black"/>
                </a:solidFill>
              </a:rPr>
              <a:t>Academic Advisors – College-Based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College academic advisors provide the primary advising support to students.  Some college advisors also have a specialized advising role.</a:t>
            </a:r>
            <a:endParaRPr lang="en-US" sz="1100" dirty="0">
              <a:solidFill>
                <a:prstClr val="black"/>
              </a:solidFill>
            </a:endParaRPr>
          </a:p>
          <a:p>
            <a:endParaRPr lang="en-US" sz="1100" b="1" u="sng" dirty="0" smtClean="0">
              <a:solidFill>
                <a:prstClr val="black"/>
              </a:solidFill>
            </a:endParaRPr>
          </a:p>
          <a:p>
            <a:r>
              <a:rPr lang="en-US" sz="1200" b="1" u="sng" dirty="0" smtClean="0">
                <a:solidFill>
                  <a:prstClr val="black"/>
                </a:solidFill>
              </a:rPr>
              <a:t>Academic Advisors - Specialized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Pathways Advising </a:t>
            </a:r>
            <a:endParaRPr lang="en-US" sz="1100" dirty="0">
              <a:solidFill>
                <a:prstClr val="black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Exploratory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Pre-professional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T</a:t>
            </a:r>
            <a:r>
              <a:rPr lang="en-US" sz="900" dirty="0" smtClean="0">
                <a:solidFill>
                  <a:prstClr val="black"/>
                </a:solidFill>
              </a:rPr>
              <a:t>ransfer/transition</a:t>
            </a:r>
            <a:endParaRPr lang="en-US" sz="900" dirty="0">
              <a:solidFill>
                <a:prstClr val="black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Dual enrollment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Non-matriculated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Targeted Program Advising </a:t>
            </a:r>
            <a:endParaRPr lang="en-US" sz="1100" dirty="0">
              <a:solidFill>
                <a:prstClr val="black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Athletics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Honors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N</a:t>
            </a:r>
            <a:r>
              <a:rPr lang="en-US" sz="900" dirty="0" smtClean="0">
                <a:solidFill>
                  <a:prstClr val="black"/>
                </a:solidFill>
              </a:rPr>
              <a:t>at’l. Competitive Awards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Others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3882" y="3276600"/>
            <a:ext cx="25561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prstClr val="black"/>
                </a:solidFill>
              </a:rPr>
              <a:t>Related Academic/Career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Advising &amp; Academic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Professional Practice &amp; Experiential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Career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First Year Experience &amp; Learning Communities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Academic Excellence  &amp; Support Services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Tutoring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Coaching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Supplemental Instruction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Additional student service &amp; student affairs programs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One Stop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Registrar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International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Gen One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Cincinnati Pride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Residence Educ. &amp; Development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Others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056725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Though the core of the 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UC Advising Community is academic advisors, it is also inclusive of those who provide other academic or career-related support.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>
              <a:buNone/>
            </a:pPr>
            <a:endParaRPr lang="en-US" sz="11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859463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5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2186"/>
            <a:ext cx="6598920" cy="1470025"/>
          </a:xfrm>
        </p:spPr>
        <p:txBody>
          <a:bodyPr/>
          <a:lstStyle/>
          <a:p>
            <a:r>
              <a:rPr lang="en-US" b="1" dirty="0" smtClean="0"/>
              <a:t>Developing an</a:t>
            </a:r>
            <a:br>
              <a:rPr lang="en-US" b="1" dirty="0" smtClean="0"/>
            </a:br>
            <a:r>
              <a:rPr lang="en-US" b="1" dirty="0" smtClean="0"/>
              <a:t>Advising Strategic Plan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2557145" cy="1487805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23097"/>
            <a:ext cx="4389120" cy="223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31" y="2794635"/>
            <a:ext cx="2801620" cy="2005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75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 Goals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184275"/>
              </p:ext>
            </p:extLst>
          </p:nvPr>
        </p:nvGraphicFramePr>
        <p:xfrm>
          <a:off x="1447800" y="1600200"/>
          <a:ext cx="7010400" cy="4094889"/>
        </p:xfrm>
        <a:graphic>
          <a:graphicData uri="http://schemas.openxmlformats.org/drawingml/2006/table">
            <a:tbl>
              <a:tblPr firstRow="1" firstCol="1" bandRow="1"/>
              <a:tblGrid>
                <a:gridCol w="684750"/>
                <a:gridCol w="6325650"/>
              </a:tblGrid>
              <a:tr h="659793">
                <a:tc>
                  <a:txBody>
                    <a:bodyPr/>
                    <a:lstStyle/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Goal 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Advising Practice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od</a:t>
                      </a:r>
                      <a:r>
                        <a:rPr lang="en-US" sz="14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1400" spc="-2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exemplary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advising </a:t>
                      </a:r>
                      <a:r>
                        <a:rPr lang="en-US" sz="1400" spc="2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ractic</a:t>
                      </a:r>
                      <a:r>
                        <a:rPr lang="en-US" sz="14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400" spc="-4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for all UC students </a:t>
                      </a:r>
                      <a:r>
                        <a:rPr lang="en-US" sz="14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cross the</a:t>
                      </a:r>
                      <a:r>
                        <a:rPr lang="en-US" sz="1400" spc="1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4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15" dirty="0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en-US" sz="1400" spc="-3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400" spc="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om</a:t>
                      </a:r>
                      <a:r>
                        <a:rPr lang="en-US" sz="140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 spc="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un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373">
                <a:tc>
                  <a:txBody>
                    <a:bodyPr/>
                    <a:lstStyle/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Goal 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Specialized Advising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od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1400" spc="-2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exemplary</a:t>
                      </a:r>
                      <a:r>
                        <a:rPr lang="en-US" sz="14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racti</a:t>
                      </a:r>
                      <a:r>
                        <a:rPr lang="en-US" sz="1400" spc="10"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400" spc="-2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f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or</a:t>
                      </a:r>
                      <a:r>
                        <a:rPr lang="en-US" sz="14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pe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400" spc="1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ali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z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400" spc="-40">
                          <a:effectLst/>
                          <a:latin typeface="Calibri"/>
                          <a:ea typeface="Calibri"/>
                          <a:cs typeface="Calibri"/>
                        </a:rPr>
                        <a:t> student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ad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en-US" sz="1400" spc="-3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needs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830">
                <a:tc>
                  <a:txBody>
                    <a:bodyPr/>
                    <a:lstStyle/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Goal 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Coordination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Maxi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ize</a:t>
                      </a:r>
                      <a:r>
                        <a:rPr lang="en-US" sz="1400" spc="-40">
                          <a:effectLst/>
                          <a:latin typeface="Calibri"/>
                          <a:ea typeface="Calibri"/>
                          <a:cs typeface="Calibri"/>
                        </a:rPr>
                        <a:t> the impact of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 spc="15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en-US" sz="1400" spc="-3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re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en-US" sz="1400" spc="10">
                          <a:effectLst/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s for all students</a:t>
                      </a:r>
                      <a:r>
                        <a:rPr lang="en-US" sz="1400" spc="-4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th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ou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gh</a:t>
                      </a:r>
                      <a:r>
                        <a:rPr lang="en-US" sz="1400" spc="-3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or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ion</a:t>
                      </a:r>
                      <a:r>
                        <a:rPr lang="en-US" sz="1400" spc="-4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4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ss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ila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ion</a:t>
                      </a:r>
                      <a:r>
                        <a:rPr lang="en-US" sz="1400" spc="-4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f</a:t>
                      </a:r>
                      <a:r>
                        <a:rPr lang="en-US" sz="1400" spc="-1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10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ff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orts t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ou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400" spc="-4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400" spc="-2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ad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en-US" sz="1400" spc="-3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om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un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ity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830">
                <a:tc>
                  <a:txBody>
                    <a:bodyPr/>
                    <a:lstStyle/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Goal 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Quality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ves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400" spc="-2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in</a:t>
                      </a:r>
                      <a:r>
                        <a:rPr lang="en-US" sz="14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qu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ali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1400" spc="-25">
                          <a:effectLst/>
                          <a:latin typeface="Calibri"/>
                          <a:ea typeface="Calibri"/>
                          <a:cs typeface="Calibri"/>
                        </a:rPr>
                        <a:t> student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ad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en-US" sz="1400" spc="-3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th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400" spc="15"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gh</a:t>
                      </a:r>
                      <a:r>
                        <a:rPr lang="en-US" sz="1400" spc="-3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ad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or</a:t>
                      </a:r>
                      <a:r>
                        <a:rPr lang="en-US" sz="1400" spc="-3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cr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10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t,</a:t>
                      </a:r>
                      <a:r>
                        <a:rPr lang="en-US" sz="1400" spc="-4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iri</a:t>
                      </a:r>
                      <a:r>
                        <a:rPr lang="en-US" sz="1400" spc="35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g,</a:t>
                      </a:r>
                      <a:r>
                        <a:rPr lang="en-US" sz="1400" spc="-2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tenti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on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400" spc="-4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rai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g,</a:t>
                      </a:r>
                      <a:r>
                        <a:rPr lang="en-US" sz="1400" spc="-3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d 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eve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lo</a:t>
                      </a:r>
                      <a:r>
                        <a:rPr lang="en-US" sz="1400" spc="20">
                          <a:effectLst/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400" spc="-5">
                          <a:effectLst/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r>
                        <a:rPr lang="en-US" sz="1400" spc="5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373">
                <a:tc>
                  <a:txBody>
                    <a:bodyPr/>
                    <a:lstStyle/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Goal 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Assessment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Become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an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industry leader</a:t>
                      </a:r>
                      <a:r>
                        <a:rPr lang="en-US" sz="1400" i="1" spc="-15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</a:t>
                      </a:r>
                      <a:r>
                        <a:rPr lang="en-US" sz="14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ss</a:t>
                      </a:r>
                      <a:r>
                        <a:rPr lang="en-US" sz="14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es</a:t>
                      </a:r>
                      <a:r>
                        <a:rPr lang="en-US" sz="14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4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4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400" spc="-4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of</a:t>
                      </a:r>
                      <a:r>
                        <a:rPr lang="en-US" sz="1400" spc="-1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student </a:t>
                      </a:r>
                      <a:r>
                        <a:rPr lang="en-US" sz="14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ad</a:t>
                      </a:r>
                      <a:r>
                        <a:rPr lang="en-US" sz="14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4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en-US" sz="1400" spc="-3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spc="5" dirty="0">
                          <a:effectLst/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ractic</a:t>
                      </a:r>
                      <a:r>
                        <a:rPr lang="en-US" sz="14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431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0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 – Advising Practic</a:t>
            </a:r>
            <a:r>
              <a:rPr lang="en-US" dirty="0"/>
              <a:t>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600200"/>
            <a:ext cx="80010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Strategy 1: Technology-Facilitated Success </a:t>
            </a:r>
            <a:r>
              <a:rPr lang="en-US" sz="1400" b="1" dirty="0" smtClean="0"/>
              <a:t>Network</a:t>
            </a: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i="1" dirty="0"/>
              <a:t>Utilize enterprise technology to facilitate each student’s contact with their student success network, document individual progress, and coordinate </a:t>
            </a:r>
            <a:r>
              <a:rPr lang="en-US" sz="1400" i="1" dirty="0" smtClean="0"/>
              <a:t>effort</a:t>
            </a:r>
          </a:p>
          <a:p>
            <a:pPr marL="0" indent="0">
              <a:buNone/>
            </a:pPr>
            <a:endParaRPr lang="en-US" sz="1400" b="1" i="1" dirty="0"/>
          </a:p>
          <a:p>
            <a:pPr marL="0" indent="0">
              <a:buNone/>
            </a:pPr>
            <a:r>
              <a:rPr lang="en-US" sz="1400" b="1" dirty="0"/>
              <a:t>Strategy 2:  Advising Continuity for Students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 </a:t>
            </a:r>
            <a:r>
              <a:rPr lang="en-US" sz="1400" i="1" dirty="0" smtClean="0"/>
              <a:t>Ensure </a:t>
            </a:r>
            <a:r>
              <a:rPr lang="en-US" sz="1400" i="1" dirty="0"/>
              <a:t>that academic advisors of declared students can advise on a student’s entire program curriculum from entrance to </a:t>
            </a:r>
            <a:r>
              <a:rPr lang="en-US" sz="1400" i="1" dirty="0" smtClean="0"/>
              <a:t>graduation</a:t>
            </a:r>
          </a:p>
          <a:p>
            <a:pPr marL="0" indent="0">
              <a:buNone/>
            </a:pPr>
            <a:endParaRPr lang="en-US" sz="1400" b="1" i="1" dirty="0"/>
          </a:p>
          <a:p>
            <a:pPr marL="0" indent="0">
              <a:buNone/>
            </a:pPr>
            <a:r>
              <a:rPr lang="en-US" sz="1400" b="1" dirty="0"/>
              <a:t>Strategy 3: Advising </a:t>
            </a:r>
            <a:r>
              <a:rPr lang="en-US" sz="1400" b="1" dirty="0" smtClean="0"/>
              <a:t>Syllabus</a:t>
            </a: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i="1" dirty="0"/>
              <a:t>Publish an advising syllabus to ensure clarity about the roles of advisors and </a:t>
            </a:r>
            <a:r>
              <a:rPr lang="en-US" sz="1400" i="1" dirty="0" smtClean="0"/>
              <a:t>students</a:t>
            </a:r>
          </a:p>
          <a:p>
            <a:pPr marL="0" indent="0">
              <a:buNone/>
            </a:pPr>
            <a:endParaRPr lang="en-US" sz="1400" b="1" i="1" dirty="0"/>
          </a:p>
          <a:p>
            <a:pPr marL="0" indent="0">
              <a:buNone/>
            </a:pPr>
            <a:r>
              <a:rPr lang="en-US" sz="1400" b="1" dirty="0"/>
              <a:t>Strategy 4: Faculty </a:t>
            </a:r>
            <a:r>
              <a:rPr lang="en-US" sz="1400" b="1" dirty="0" smtClean="0"/>
              <a:t>Mentorship</a:t>
            </a: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i="1" dirty="0"/>
              <a:t>Ensure that all students have a faculty advisor as part of the student success network to address specific field-related </a:t>
            </a:r>
            <a:r>
              <a:rPr lang="en-US" sz="1400" i="1" dirty="0" smtClean="0"/>
              <a:t>issues</a:t>
            </a:r>
          </a:p>
          <a:p>
            <a:pPr marL="0" indent="0">
              <a:buNone/>
            </a:pPr>
            <a:endParaRPr lang="en-US" sz="1400" b="1" i="1" dirty="0"/>
          </a:p>
          <a:p>
            <a:pPr marL="0" indent="0">
              <a:buNone/>
            </a:pPr>
            <a:r>
              <a:rPr lang="en-US" sz="1400" b="1" dirty="0"/>
              <a:t>Strategy 5: Peer Advisor/Mentor </a:t>
            </a:r>
            <a:r>
              <a:rPr lang="en-US" sz="1400" b="1" dirty="0" smtClean="0"/>
              <a:t>Training</a:t>
            </a: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i="1" dirty="0"/>
              <a:t>Include peer academic advisors in proposed Peer Education Network training and initiatives</a:t>
            </a:r>
            <a:endParaRPr lang="en-US" sz="14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7772400" cy="1470025"/>
          </a:xfrm>
        </p:spPr>
        <p:txBody>
          <a:bodyPr/>
          <a:lstStyle/>
          <a:p>
            <a:r>
              <a:rPr lang="en-US" dirty="0" smtClean="0"/>
              <a:t>Goal 2 – Specialized Advising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76400"/>
            <a:ext cx="7239000" cy="4114800"/>
          </a:xfrm>
        </p:spPr>
        <p:txBody>
          <a:bodyPr/>
          <a:lstStyle/>
          <a:p>
            <a:pPr algn="l"/>
            <a:endParaRPr lang="en-US" sz="1200" b="1" dirty="0" smtClean="0"/>
          </a:p>
          <a:p>
            <a:pPr algn="l"/>
            <a:endParaRPr lang="en-US" sz="1200" b="1" dirty="0"/>
          </a:p>
          <a:p>
            <a:pPr algn="l"/>
            <a:r>
              <a:rPr lang="en-US" sz="1200" b="1" dirty="0" smtClean="0"/>
              <a:t>Strategy </a:t>
            </a:r>
            <a:r>
              <a:rPr lang="en-US" sz="1200" b="1" dirty="0"/>
              <a:t>1: Reinforce Specialized </a:t>
            </a:r>
            <a:r>
              <a:rPr lang="en-US" sz="1200" b="1" dirty="0" smtClean="0"/>
              <a:t>Advising</a:t>
            </a:r>
            <a:r>
              <a:rPr lang="en-US" sz="1200" dirty="0"/>
              <a:t> </a:t>
            </a:r>
          </a:p>
          <a:p>
            <a:pPr algn="l"/>
            <a:r>
              <a:rPr lang="en-US" sz="1200" i="1" dirty="0"/>
              <a:t>Ensure that specialized student advising needs are supported by advisors with expertise in that content </a:t>
            </a:r>
            <a:r>
              <a:rPr lang="en-US" sz="1200" i="1" dirty="0" smtClean="0"/>
              <a:t>area</a:t>
            </a:r>
          </a:p>
          <a:p>
            <a:pPr algn="l"/>
            <a:endParaRPr lang="en-US" sz="1200" b="1" i="1" dirty="0"/>
          </a:p>
          <a:p>
            <a:pPr algn="l"/>
            <a:r>
              <a:rPr lang="en-US" sz="1200" b="1" dirty="0"/>
              <a:t>Strategy 2:  Partnership and </a:t>
            </a:r>
            <a:r>
              <a:rPr lang="en-US" sz="1200" b="1" dirty="0" smtClean="0"/>
              <a:t>Connection</a:t>
            </a:r>
            <a:r>
              <a:rPr lang="en-US" sz="1200" dirty="0"/>
              <a:t> </a:t>
            </a:r>
          </a:p>
          <a:p>
            <a:pPr algn="l"/>
            <a:r>
              <a:rPr lang="en-US" sz="1200" i="1" dirty="0"/>
              <a:t>Create intentional partnerships and knowledge sharing between the specialized advising units and other units through a liaison </a:t>
            </a:r>
            <a:r>
              <a:rPr lang="en-US" sz="1200" i="1" dirty="0" smtClean="0"/>
              <a:t>model</a:t>
            </a:r>
          </a:p>
          <a:p>
            <a:pPr algn="l"/>
            <a:endParaRPr lang="en-US" sz="1200" b="1" i="1" dirty="0"/>
          </a:p>
          <a:p>
            <a:pPr algn="l"/>
            <a:r>
              <a:rPr lang="en-US" sz="1200" b="1" dirty="0"/>
              <a:t>Strategy 3: Integrated </a:t>
            </a:r>
            <a:r>
              <a:rPr lang="en-US" sz="1200" b="1" dirty="0" smtClean="0"/>
              <a:t>Orientation</a:t>
            </a:r>
            <a:r>
              <a:rPr lang="en-US" sz="1200" dirty="0"/>
              <a:t> </a:t>
            </a:r>
          </a:p>
          <a:p>
            <a:pPr algn="l"/>
            <a:r>
              <a:rPr lang="en-US" sz="1200" i="1" dirty="0"/>
              <a:t>Ensure that tailored orientations for any special student populations are integrated with an overall university orientation and welcome program</a:t>
            </a:r>
            <a:endParaRPr lang="en-US" sz="1200" dirty="0"/>
          </a:p>
          <a:p>
            <a:pPr algn="l"/>
            <a:endParaRPr lang="en-US" sz="1100" b="1" i="1" dirty="0" smtClean="0"/>
          </a:p>
          <a:p>
            <a:pPr algn="l"/>
            <a:endParaRPr lang="en-US" sz="1100" b="1" i="1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4648200"/>
            <a:ext cx="3962400" cy="147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43823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10697</TotalTime>
  <Words>354</Words>
  <Application>Microsoft Office PowerPoint</Application>
  <PresentationFormat>On-screen Show (4:3)</PresentationFormat>
  <Paragraphs>183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Theme1</vt:lpstr>
      <vt:lpstr>Office Theme</vt:lpstr>
      <vt:lpstr>Advising Strategic Plan</vt:lpstr>
      <vt:lpstr>Importance of Advising to UC Students</vt:lpstr>
      <vt:lpstr>UC Advising Mission &amp; Vision</vt:lpstr>
      <vt:lpstr>PowerPoint Presentation</vt:lpstr>
      <vt:lpstr>Task Force</vt:lpstr>
      <vt:lpstr>Developing an Advising Strategic Plan</vt:lpstr>
      <vt:lpstr>Strategic Plan Goals</vt:lpstr>
      <vt:lpstr>Goal 1 – Advising Practice</vt:lpstr>
      <vt:lpstr>Goal 2 – Specialized Advising</vt:lpstr>
      <vt:lpstr>Goal 3 - Coordination</vt:lpstr>
      <vt:lpstr>Goal 4 - Quality</vt:lpstr>
      <vt:lpstr>Advising Scan</vt:lpstr>
      <vt:lpstr>Goal 5 - Assessment</vt:lpstr>
      <vt:lpstr>Budget – Part I</vt:lpstr>
      <vt:lpstr>Budget – Part II</vt:lpstr>
      <vt:lpstr>Next Steps</vt:lpstr>
      <vt:lpstr>Questions?</vt:lpstr>
    </vt:vector>
  </TitlesOfParts>
  <Company>University of Cincinnati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College Ohio</dc:title>
  <dc:creator>Wuebker, Megan (wuebkemp)</dc:creator>
  <cp:lastModifiedBy>Maddox, Krista (maddoxk)</cp:lastModifiedBy>
  <cp:revision>236</cp:revision>
  <cp:lastPrinted>2014-04-16T20:12:40Z</cp:lastPrinted>
  <dcterms:created xsi:type="dcterms:W3CDTF">2014-03-28T19:22:16Z</dcterms:created>
  <dcterms:modified xsi:type="dcterms:W3CDTF">2015-08-10T16:42:28Z</dcterms:modified>
</cp:coreProperties>
</file>